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6"/>
  </p:notesMasterIdLst>
  <p:sldIdLst>
    <p:sldId id="256" r:id="rId2"/>
    <p:sldId id="269" r:id="rId3"/>
    <p:sldId id="270" r:id="rId4"/>
    <p:sldId id="310" r:id="rId5"/>
    <p:sldId id="273" r:id="rId6"/>
    <p:sldId id="277" r:id="rId7"/>
    <p:sldId id="275" r:id="rId8"/>
    <p:sldId id="276" r:id="rId9"/>
    <p:sldId id="279" r:id="rId10"/>
    <p:sldId id="283" r:id="rId11"/>
    <p:sldId id="278" r:id="rId12"/>
    <p:sldId id="305" r:id="rId13"/>
    <p:sldId id="280" r:id="rId14"/>
    <p:sldId id="284" r:id="rId15"/>
    <p:sldId id="281" r:id="rId16"/>
    <p:sldId id="282" r:id="rId17"/>
    <p:sldId id="306" r:id="rId18"/>
    <p:sldId id="285" r:id="rId19"/>
    <p:sldId id="286" r:id="rId20"/>
    <p:sldId id="274" r:id="rId21"/>
    <p:sldId id="287" r:id="rId22"/>
    <p:sldId id="288" r:id="rId23"/>
    <p:sldId id="290" r:id="rId24"/>
    <p:sldId id="291" r:id="rId25"/>
    <p:sldId id="292" r:id="rId26"/>
    <p:sldId id="295" r:id="rId27"/>
    <p:sldId id="296" r:id="rId28"/>
    <p:sldId id="289" r:id="rId29"/>
    <p:sldId id="293" r:id="rId30"/>
    <p:sldId id="294" r:id="rId31"/>
    <p:sldId id="311" r:id="rId32"/>
    <p:sldId id="312" r:id="rId33"/>
    <p:sldId id="313" r:id="rId34"/>
    <p:sldId id="321" r:id="rId35"/>
    <p:sldId id="314" r:id="rId36"/>
    <p:sldId id="316" r:id="rId37"/>
    <p:sldId id="317" r:id="rId38"/>
    <p:sldId id="318" r:id="rId39"/>
    <p:sldId id="315" r:id="rId40"/>
    <p:sldId id="319" r:id="rId41"/>
    <p:sldId id="320" r:id="rId42"/>
    <p:sldId id="322" r:id="rId43"/>
    <p:sldId id="323" r:id="rId44"/>
    <p:sldId id="268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47D3C-0FE8-48CD-ABE8-2F27A3675F1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5841D-9202-401D-8230-986CBD680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69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5E1A-9C8C-46AD-81E4-38711766F2B8}" type="datetime10">
              <a:rPr lang="en-US" smtClean="0"/>
              <a:t>14:18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7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1B6B-0932-4247-8245-8F27FDE5EEEA}" type="datetime10">
              <a:rPr lang="en-US" smtClean="0"/>
              <a:t>14:18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9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902E-9007-4551-B744-B2B2B6BC9C56}" type="datetime10">
              <a:rPr lang="en-US" smtClean="0"/>
              <a:t>14:18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7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5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932A-0FAF-4438-B561-2C6A2226D8DA}" type="datetime10">
              <a:rPr lang="en-US" smtClean="0"/>
              <a:t>14:18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0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BC7E-FF97-495E-8EA6-C5BAD3AE314C}" type="datetime10">
              <a:rPr lang="en-US" smtClean="0"/>
              <a:t>14:18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7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D53F-7ACA-4B0B-B523-4F46A2824FC5}" type="datetime10">
              <a:rPr lang="en-US" smtClean="0"/>
              <a:t>14:18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2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C268-431E-4349-9A45-98FD4D86C13F}" type="datetime10">
              <a:rPr lang="en-US" smtClean="0"/>
              <a:t>14:18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4175-704E-4DD3-9E08-6D81C044BEE2}" type="datetime10">
              <a:rPr lang="en-US" smtClean="0"/>
              <a:t>14:18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7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131A-5425-4BE3-A567-B8E7A0687957}" type="datetime10">
              <a:rPr lang="en-US" smtClean="0"/>
              <a:t>14:18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8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62BD-8D8B-46AD-9B8C-A463E47E2FF7}" type="datetime10">
              <a:rPr lang="en-US" smtClean="0"/>
              <a:t>14:18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3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174172"/>
            <a:ext cx="10515600" cy="9593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422400"/>
            <a:ext cx="10515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476344" y="6376591"/>
            <a:ext cx="2877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003300"/>
                </a:solidFill>
                <a:latin typeface="Arial Narrow" panose="020B0606020202030204" pitchFamily="34" charset="0"/>
              </a:defRPr>
            </a:lvl1pPr>
          </a:lstStyle>
          <a:p>
            <a:fld id="{3F83F346-FC3B-4FAE-9C55-E22FC3EDEB65}" type="datetime10">
              <a:rPr lang="en-US" smtClean="0"/>
              <a:pPr/>
              <a:t>14:18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00"/>
                </a:solidFill>
              </a:defRPr>
            </a:lvl1pPr>
          </a:lstStyle>
          <a:p>
            <a:fld id="{BF021985-4801-4ED1-847D-F9AC44EE79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églalap 6"/>
          <p:cNvSpPr/>
          <p:nvPr userDrawn="1"/>
        </p:nvSpPr>
        <p:spPr>
          <a:xfrm>
            <a:off x="0" y="1167618"/>
            <a:ext cx="12192000" cy="98474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églalap 7"/>
          <p:cNvSpPr/>
          <p:nvPr userDrawn="1"/>
        </p:nvSpPr>
        <p:spPr>
          <a:xfrm>
            <a:off x="0" y="6234797"/>
            <a:ext cx="12192000" cy="98474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zövegdoboz 8"/>
          <p:cNvSpPr txBox="1"/>
          <p:nvPr userDrawn="1"/>
        </p:nvSpPr>
        <p:spPr>
          <a:xfrm>
            <a:off x="838200" y="6333271"/>
            <a:ext cx="3386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>
                <a:solidFill>
                  <a:srgbClr val="003300"/>
                </a:solidFill>
                <a:latin typeface="Arial Narrow" panose="020B0606020202030204" pitchFamily="34" charset="0"/>
              </a:rPr>
              <a:t>GIS-rendszerek</a:t>
            </a:r>
            <a:r>
              <a:rPr lang="hu-HU" dirty="0">
                <a:solidFill>
                  <a:srgbClr val="003300"/>
                </a:solidFill>
                <a:latin typeface="Arial Narrow" panose="020B0606020202030204" pitchFamily="34" charset="0"/>
              </a:rPr>
              <a:t> és </a:t>
            </a:r>
            <a:r>
              <a:rPr lang="hu-HU" dirty="0" err="1">
                <a:solidFill>
                  <a:srgbClr val="003300"/>
                </a:solidFill>
                <a:latin typeface="Arial Narrow" panose="020B0606020202030204" pitchFamily="34" charset="0"/>
              </a:rPr>
              <a:t>-alkalmazások</a:t>
            </a:r>
            <a:r>
              <a:rPr lang="hu-HU" dirty="0">
                <a:solidFill>
                  <a:srgbClr val="003300"/>
                </a:solidFill>
                <a:latin typeface="Arial Narrow" panose="020B0606020202030204" pitchFamily="34" charset="0"/>
              </a:rPr>
              <a:t> 1</a:t>
            </a:r>
            <a:endParaRPr lang="en-US" dirty="0">
              <a:solidFill>
                <a:srgbClr val="00330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Szövegdoboz 9"/>
          <p:cNvSpPr txBox="1"/>
          <p:nvPr userDrawn="1"/>
        </p:nvSpPr>
        <p:spPr>
          <a:xfrm>
            <a:off x="3802744" y="6354246"/>
            <a:ext cx="467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solidFill>
                  <a:srgbClr val="003300"/>
                </a:solidFill>
                <a:latin typeface="Arial Narrow" panose="020B0606020202030204" pitchFamily="34" charset="0"/>
              </a:rPr>
              <a:t>Elemek kiválasztása 1.</a:t>
            </a:r>
            <a:endParaRPr lang="en-US" dirty="0">
              <a:solidFill>
                <a:srgbClr val="0033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05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3300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rgbClr val="003300"/>
          </a:solidFill>
          <a:latin typeface="Arial Narrow" panose="020B0606020202030204" pitchFamily="34" charset="0"/>
          <a:ea typeface="+mn-ea"/>
          <a:cs typeface="+mn-cs"/>
        </a:defRPr>
      </a:lvl1pPr>
      <a:lvl2pPr marL="534988" indent="-228600" algn="l" defTabSz="914400" rtl="0" eaLnBrk="1" latinLnBrk="0" hangingPunct="1">
        <a:lnSpc>
          <a:spcPct val="90000"/>
        </a:lnSpc>
        <a:spcBef>
          <a:spcPts val="500"/>
        </a:spcBef>
        <a:buFont typeface="Arial Narrow" panose="020B0606020202030204" pitchFamily="34" charset="0"/>
        <a:buChar char="–"/>
        <a:defRPr sz="2400" kern="1200">
          <a:solidFill>
            <a:srgbClr val="006600"/>
          </a:solidFill>
          <a:latin typeface="Arial Narrow" panose="020B0606020202030204" pitchFamily="34" charset="0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rgbClr val="006600"/>
          </a:solidFill>
          <a:latin typeface="Courier New" panose="02070309020205020404" pitchFamily="49" charset="0"/>
          <a:ea typeface="+mn-ea"/>
          <a:cs typeface="Courier New" panose="02070309020205020404" pitchFamily="49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Elemek kiválasztása 1.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/>
              <a:t>GIS-rendszerek</a:t>
            </a:r>
            <a:r>
              <a:rPr lang="hu-HU" dirty="0"/>
              <a:t> és </a:t>
            </a:r>
            <a:r>
              <a:rPr lang="hu-HU" dirty="0" err="1"/>
              <a:t>-alkalmazások</a:t>
            </a:r>
            <a:r>
              <a:rPr lang="hu-HU" dirty="0"/>
              <a:t> 1.</a:t>
            </a:r>
          </a:p>
          <a:p>
            <a:r>
              <a:rPr lang="hu-HU" dirty="0"/>
              <a:t>2023.11.20.</a:t>
            </a:r>
          </a:p>
          <a:p>
            <a:r>
              <a:rPr lang="hu-HU" dirty="0" err="1"/>
              <a:t>Bede-Fazekas</a:t>
            </a:r>
            <a:r>
              <a:rPr lang="hu-HU" dirty="0"/>
              <a:t> Ákos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42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Célréteg a kézi kiválasztásnál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6477000" cy="4754563"/>
          </a:xfrm>
        </p:spPr>
        <p:txBody>
          <a:bodyPr/>
          <a:lstStyle/>
          <a:p>
            <a:r>
              <a:rPr lang="hu-HU" dirty="0"/>
              <a:t>a rétegeknek van saját </a:t>
            </a:r>
            <a:r>
              <a:rPr lang="hu-HU" dirty="0" err="1"/>
              <a:t>Selection</a:t>
            </a:r>
            <a:r>
              <a:rPr lang="hu-HU" dirty="0"/>
              <a:t> menüje a tartalomjegyzékben (</a:t>
            </a:r>
            <a:r>
              <a:rPr lang="hu-HU" dirty="0" err="1"/>
              <a:t>Table</a:t>
            </a:r>
            <a:r>
              <a:rPr lang="hu-HU" dirty="0"/>
              <a:t> Of </a:t>
            </a:r>
            <a:r>
              <a:rPr lang="hu-HU" dirty="0" err="1"/>
              <a:t>Contents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List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Drawing</a:t>
            </a:r>
            <a:r>
              <a:rPr lang="hu-HU" dirty="0"/>
              <a:t> </a:t>
            </a:r>
            <a:r>
              <a:rPr lang="hu-HU" dirty="0" err="1"/>
              <a:t>Order</a:t>
            </a:r>
            <a:r>
              <a:rPr lang="hu-HU" dirty="0"/>
              <a:t> esetén: jobb klikk, </a:t>
            </a:r>
            <a:r>
              <a:rPr lang="hu-HU" dirty="0" err="1"/>
              <a:t>Selction</a:t>
            </a:r>
            <a:endParaRPr lang="hu-HU" dirty="0"/>
          </a:p>
          <a:p>
            <a:pPr lvl="1"/>
            <a:r>
              <a:rPr lang="hu-HU" dirty="0"/>
              <a:t>List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 esetén: jobb klikk</a:t>
            </a:r>
          </a:p>
          <a:p>
            <a:r>
              <a:rPr lang="hu-HU" dirty="0"/>
              <a:t>egyetlen réteg legyen csak kiválasztható:</a:t>
            </a:r>
          </a:p>
          <a:p>
            <a:pPr lvl="1"/>
            <a:r>
              <a:rPr lang="hu-HU" dirty="0"/>
              <a:t>"</a:t>
            </a:r>
            <a:r>
              <a:rPr lang="hu-HU" dirty="0" err="1"/>
              <a:t>Make</a:t>
            </a:r>
            <a:r>
              <a:rPr lang="hu-HU" dirty="0"/>
              <a:t> </a:t>
            </a:r>
            <a:r>
              <a:rPr lang="hu-HU" dirty="0" err="1"/>
              <a:t>This</a:t>
            </a:r>
            <a:r>
              <a:rPr lang="hu-HU" dirty="0"/>
              <a:t> The </a:t>
            </a:r>
            <a:r>
              <a:rPr lang="hu-HU" dirty="0" err="1"/>
              <a:t>Only</a:t>
            </a:r>
            <a:r>
              <a:rPr lang="hu-HU" dirty="0"/>
              <a:t> </a:t>
            </a:r>
            <a:r>
              <a:rPr lang="hu-HU" dirty="0" err="1"/>
              <a:t>Selectable</a:t>
            </a:r>
            <a:r>
              <a:rPr lang="hu-HU" dirty="0"/>
              <a:t> </a:t>
            </a:r>
            <a:r>
              <a:rPr lang="hu-HU" dirty="0" err="1"/>
              <a:t>Layer</a:t>
            </a:r>
            <a:r>
              <a:rPr lang="hu-HU" dirty="0"/>
              <a:t>"</a:t>
            </a:r>
          </a:p>
          <a:p>
            <a:pPr lvl="1"/>
            <a:r>
              <a:rPr lang="hu-HU" dirty="0"/>
              <a:t>hasznos, ha nem akarjuk egyesével kapcsolgatni</a:t>
            </a:r>
          </a:p>
          <a:p>
            <a:r>
              <a:rPr lang="hu-HU" dirty="0"/>
              <a:t>új réteg (pl. egy eszköz futási eredménye) néha automatikusan nem kiválasztható lesz</a:t>
            </a:r>
          </a:p>
          <a:p>
            <a:pPr lvl="1"/>
            <a:r>
              <a:rPr lang="hu-HU" dirty="0"/>
              <a:t>ha sehogy se sikerül kijelölnünk rajta elemet, gondoljunk erre is</a:t>
            </a:r>
          </a:p>
          <a:p>
            <a:r>
              <a:rPr lang="hu-HU" dirty="0"/>
              <a:t>DEMO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5200" y="359300"/>
            <a:ext cx="4648103" cy="361706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58350" y="4265293"/>
            <a:ext cx="2304953" cy="240816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81572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 megszüntetése és megfordítása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megszüntetés (összes rétegen):</a:t>
            </a:r>
          </a:p>
          <a:p>
            <a:pPr lvl="1"/>
            <a:r>
              <a:rPr lang="en-US" dirty="0"/>
              <a:t>Selection </a:t>
            </a:r>
            <a:r>
              <a:rPr lang="en-US" dirty="0" err="1"/>
              <a:t>menü</a:t>
            </a:r>
            <a:r>
              <a:rPr lang="en-US" dirty="0"/>
              <a:t>, </a:t>
            </a:r>
            <a:r>
              <a:rPr lang="hu-HU" dirty="0" err="1"/>
              <a:t>Clear</a:t>
            </a:r>
            <a:r>
              <a:rPr lang="hu-HU" dirty="0"/>
              <a:t> </a:t>
            </a:r>
            <a:r>
              <a:rPr lang="hu-HU" dirty="0" err="1"/>
              <a:t>Selected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en-US" dirty="0"/>
              <a:t> </a:t>
            </a:r>
            <a:r>
              <a:rPr lang="en-US" dirty="0" err="1"/>
              <a:t>menüelem</a:t>
            </a:r>
            <a:endParaRPr lang="hu-HU" dirty="0"/>
          </a:p>
          <a:p>
            <a:pPr lvl="1"/>
            <a:r>
              <a:rPr lang="hu-HU" dirty="0"/>
              <a:t>vagy </a:t>
            </a:r>
            <a:r>
              <a:rPr lang="hu-HU" dirty="0" err="1"/>
              <a:t>Tools</a:t>
            </a:r>
            <a:r>
              <a:rPr lang="hu-HU" dirty="0"/>
              <a:t> eszköztár</a:t>
            </a:r>
            <a:r>
              <a:rPr lang="en-US" dirty="0"/>
              <a:t>, </a:t>
            </a:r>
            <a:r>
              <a:rPr lang="hu-HU" dirty="0" err="1"/>
              <a:t>Clear</a:t>
            </a:r>
            <a:r>
              <a:rPr lang="hu-HU" dirty="0"/>
              <a:t> </a:t>
            </a:r>
            <a:r>
              <a:rPr lang="hu-HU" dirty="0" err="1"/>
              <a:t>Selected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 gomb</a:t>
            </a:r>
          </a:p>
          <a:p>
            <a:pPr lvl="1"/>
            <a:r>
              <a:rPr lang="hu-HU" dirty="0"/>
              <a:t>nem az elemeket törli, csak a kiválasztást!</a:t>
            </a:r>
          </a:p>
          <a:p>
            <a:r>
              <a:rPr lang="hu-HU" dirty="0"/>
              <a:t>megszüntetés (egy rétegen):</a:t>
            </a:r>
          </a:p>
          <a:p>
            <a:pPr lvl="1"/>
            <a:r>
              <a:rPr lang="hu-HU" dirty="0"/>
              <a:t>tartalomjegyzék, List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 vagy jobb klikk</a:t>
            </a:r>
          </a:p>
          <a:p>
            <a:pPr lvl="1"/>
            <a:r>
              <a:rPr lang="hu-HU" dirty="0"/>
              <a:t>vagy az </a:t>
            </a:r>
            <a:r>
              <a:rPr lang="hu-HU" dirty="0" err="1"/>
              <a:t>attribútumtábla</a:t>
            </a:r>
            <a:r>
              <a:rPr lang="hu-HU" dirty="0"/>
              <a:t> gombjai között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0320" y="419102"/>
            <a:ext cx="3524579" cy="48744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Ellipszis 6"/>
          <p:cNvSpPr/>
          <p:nvPr/>
        </p:nvSpPr>
        <p:spPr>
          <a:xfrm>
            <a:off x="10248900" y="357387"/>
            <a:ext cx="1075677" cy="6408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0320" y="1378406"/>
            <a:ext cx="3524579" cy="361269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Ellipszis 9"/>
          <p:cNvSpPr/>
          <p:nvPr/>
        </p:nvSpPr>
        <p:spPr>
          <a:xfrm>
            <a:off x="10875671" y="2571749"/>
            <a:ext cx="554329" cy="55089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6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 megszüntetése és megfordítása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7632120" cy="4754563"/>
          </a:xfrm>
        </p:spPr>
        <p:txBody>
          <a:bodyPr/>
          <a:lstStyle/>
          <a:p>
            <a:pPr indent="-534988"/>
            <a:r>
              <a:rPr lang="hu-HU" dirty="0"/>
              <a:t>megfordítás:</a:t>
            </a:r>
          </a:p>
          <a:p>
            <a:pPr lvl="1"/>
            <a:r>
              <a:rPr lang="hu-HU" dirty="0"/>
              <a:t>éppen azokat választja ki, amik eddig nem voltak kiválasztva</a:t>
            </a:r>
          </a:p>
          <a:p>
            <a:pPr lvl="1"/>
            <a:r>
              <a:rPr lang="hu-HU" dirty="0"/>
              <a:t>az </a:t>
            </a:r>
            <a:r>
              <a:rPr lang="hu-HU" dirty="0" err="1"/>
              <a:t>attribútumtábla</a:t>
            </a:r>
            <a:r>
              <a:rPr lang="hu-HU" dirty="0"/>
              <a:t> gombjai között ("</a:t>
            </a:r>
            <a:r>
              <a:rPr lang="hu-HU" dirty="0" err="1"/>
              <a:t>Switch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") vagy a réteg saját </a:t>
            </a:r>
            <a:r>
              <a:rPr lang="hu-HU" dirty="0" err="1"/>
              <a:t>Selection</a:t>
            </a:r>
            <a:r>
              <a:rPr lang="hu-HU" dirty="0"/>
              <a:t> menüjében (tartalomjegyzék, jobb klikk)</a:t>
            </a:r>
          </a:p>
          <a:p>
            <a:r>
              <a:rPr lang="hu-HU" dirty="0"/>
              <a:t>mindegy, hogy miképpen választottuk ki az elemeket (kézzel, geometriával, attribútumokkal)</a:t>
            </a:r>
          </a:p>
          <a:p>
            <a:r>
              <a:rPr lang="hu-HU" dirty="0"/>
              <a:t>DEMO</a:t>
            </a:r>
          </a:p>
          <a:p>
            <a:pPr lvl="1"/>
            <a:r>
              <a:rPr lang="hu-HU" dirty="0"/>
              <a:t>kiválasztás megszüntetése</a:t>
            </a:r>
          </a:p>
          <a:p>
            <a:pPr lvl="1"/>
            <a:r>
              <a:rPr lang="hu-HU" dirty="0"/>
              <a:t>kiválasztás megfordítása</a:t>
            </a:r>
          </a:p>
          <a:p>
            <a:pPr lvl="1"/>
            <a:endParaRPr lang="hu-HU" dirty="0"/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0320" y="419102"/>
            <a:ext cx="3524579" cy="48744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Ellipszis 6"/>
          <p:cNvSpPr/>
          <p:nvPr/>
        </p:nvSpPr>
        <p:spPr>
          <a:xfrm>
            <a:off x="10248900" y="357387"/>
            <a:ext cx="1075677" cy="6408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0320" y="1378406"/>
            <a:ext cx="3524579" cy="361269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Ellipszis 9"/>
          <p:cNvSpPr/>
          <p:nvPr/>
        </p:nvSpPr>
        <p:spPr>
          <a:xfrm>
            <a:off x="10875671" y="2571749"/>
            <a:ext cx="554329" cy="55089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20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Kiválasztott elemek száma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összes kiválasztott elem száma:</a:t>
            </a:r>
          </a:p>
          <a:p>
            <a:pPr lvl="1"/>
            <a:r>
              <a:rPr lang="hu-HU" dirty="0"/>
              <a:t>bal alsó sarokban (egy idő után eltűnik)</a:t>
            </a:r>
          </a:p>
          <a:p>
            <a:r>
              <a:rPr lang="hu-HU" dirty="0"/>
              <a:t>rétegenként:</a:t>
            </a:r>
          </a:p>
          <a:p>
            <a:pPr lvl="1"/>
            <a:r>
              <a:rPr lang="hu-HU" dirty="0" err="1"/>
              <a:t>attribútumtábla</a:t>
            </a:r>
            <a:r>
              <a:rPr lang="hu-HU" dirty="0"/>
              <a:t> alján</a:t>
            </a:r>
          </a:p>
          <a:p>
            <a:pPr lvl="1"/>
            <a:r>
              <a:rPr lang="hu-HU" dirty="0" err="1"/>
              <a:t>Table</a:t>
            </a:r>
            <a:r>
              <a:rPr lang="hu-HU" dirty="0"/>
              <a:t> of </a:t>
            </a:r>
            <a:r>
              <a:rPr lang="hu-HU" dirty="0" err="1"/>
              <a:t>Content</a:t>
            </a:r>
            <a:r>
              <a:rPr lang="hu-HU" dirty="0"/>
              <a:t>, List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Selection</a:t>
            </a:r>
            <a:endParaRPr lang="hu-HU" dirty="0"/>
          </a:p>
          <a:p>
            <a:r>
              <a:rPr lang="hu-HU" dirty="0"/>
              <a:t>DEMO</a:t>
            </a:r>
          </a:p>
          <a:p>
            <a:pPr lvl="1"/>
            <a:endParaRPr lang="hu-HU" dirty="0"/>
          </a:p>
          <a:p>
            <a:pPr lvl="1"/>
            <a:endParaRPr lang="hu-HU" dirty="0"/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6344" y="1493299"/>
            <a:ext cx="3524579" cy="38709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6344" y="2118119"/>
            <a:ext cx="3524579" cy="48855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Kép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6344" y="2840037"/>
            <a:ext cx="3524579" cy="32178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Ellipszis 7"/>
          <p:cNvSpPr/>
          <p:nvPr/>
        </p:nvSpPr>
        <p:spPr>
          <a:xfrm>
            <a:off x="11186495" y="4174060"/>
            <a:ext cx="554329" cy="55089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31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Minden elem kiválasztása egy rétegről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8096250" cy="4754563"/>
          </a:xfrm>
        </p:spPr>
        <p:txBody>
          <a:bodyPr/>
          <a:lstStyle/>
          <a:p>
            <a:r>
              <a:rPr lang="hu-HU" dirty="0"/>
              <a:t>réteg saját </a:t>
            </a:r>
            <a:r>
              <a:rPr lang="hu-HU" dirty="0" err="1"/>
              <a:t>Selection</a:t>
            </a:r>
            <a:r>
              <a:rPr lang="hu-HU" dirty="0"/>
              <a:t> menüje,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All</a:t>
            </a:r>
            <a:endParaRPr lang="hu-HU" dirty="0"/>
          </a:p>
          <a:p>
            <a:r>
              <a:rPr lang="hu-HU" dirty="0"/>
              <a:t>kicsit elrejtve, de megtaláljuk ugyanezt az </a:t>
            </a:r>
            <a:r>
              <a:rPr lang="hu-HU" dirty="0" err="1"/>
              <a:t>attribútumtábla</a:t>
            </a:r>
            <a:r>
              <a:rPr lang="hu-HU" dirty="0"/>
              <a:t> gombjai között is</a:t>
            </a:r>
          </a:p>
          <a:p>
            <a:pPr lvl="1"/>
            <a:r>
              <a:rPr lang="hu-HU" dirty="0" err="1"/>
              <a:t>Table</a:t>
            </a:r>
            <a:r>
              <a:rPr lang="hu-HU" dirty="0"/>
              <a:t> </a:t>
            </a:r>
            <a:r>
              <a:rPr lang="hu-HU" dirty="0" err="1"/>
              <a:t>Options</a:t>
            </a:r>
            <a:r>
              <a:rPr lang="hu-HU" dirty="0"/>
              <a:t>,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All</a:t>
            </a:r>
            <a:endParaRPr lang="hu-HU" dirty="0"/>
          </a:p>
          <a:p>
            <a:r>
              <a:rPr lang="hu-HU" dirty="0"/>
              <a:t>gyorsbillentyű, ha az </a:t>
            </a:r>
            <a:r>
              <a:rPr lang="hu-HU" dirty="0" err="1"/>
              <a:t>attribútumtábla</a:t>
            </a:r>
            <a:r>
              <a:rPr lang="hu-HU" dirty="0"/>
              <a:t> aktív: </a:t>
            </a:r>
            <a:r>
              <a:rPr lang="hu-HU" dirty="0" err="1"/>
              <a:t>Ctrl</a:t>
            </a:r>
            <a:r>
              <a:rPr lang="hu-HU" dirty="0"/>
              <a:t>+A</a:t>
            </a:r>
          </a:p>
          <a:p>
            <a:r>
              <a:rPr lang="hu-HU" dirty="0"/>
              <a:t>DEMO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34450" y="1422400"/>
            <a:ext cx="3086003" cy="322418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Ellipszis 5"/>
          <p:cNvSpPr/>
          <p:nvPr/>
        </p:nvSpPr>
        <p:spPr>
          <a:xfrm>
            <a:off x="8715327" y="2663795"/>
            <a:ext cx="1981200" cy="4794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34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Ugrás a kiválasztottakhoz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kiválasztott elemekhez</a:t>
            </a:r>
          </a:p>
          <a:p>
            <a:pPr lvl="1"/>
            <a:r>
              <a:rPr lang="hu-HU" dirty="0"/>
              <a:t>mozgathatjuk a képernyőt ("Pan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Selected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vagy mozgathatjuk és nagyíthatjuk a képernyőt ("Zoom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Selected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összes réteget figyelembe veszi, amin van kijelölés</a:t>
            </a:r>
          </a:p>
          <a:p>
            <a:r>
              <a:rPr lang="hu-HU" dirty="0"/>
              <a:t>mindkettő a </a:t>
            </a:r>
            <a:r>
              <a:rPr lang="hu-HU" dirty="0" err="1"/>
              <a:t>Selection</a:t>
            </a:r>
            <a:r>
              <a:rPr lang="hu-HU" dirty="0"/>
              <a:t> menüben</a:t>
            </a:r>
          </a:p>
          <a:p>
            <a:r>
              <a:rPr lang="hu-HU" dirty="0"/>
              <a:t>nagyon hasznosak, ha épp nem találjuk, hogy hol vannak a kijelölt elemek</a:t>
            </a:r>
          </a:p>
          <a:p>
            <a:r>
              <a:rPr lang="hu-HU" dirty="0"/>
              <a:t>ha csak adott réteg kiválasztott elemeihez akarunk ugrani/nagyítani</a:t>
            </a:r>
          </a:p>
          <a:p>
            <a:pPr lvl="1"/>
            <a:r>
              <a:rPr lang="hu-HU" dirty="0"/>
              <a:t>használjuk a réteg </a:t>
            </a:r>
            <a:r>
              <a:rPr lang="hu-HU" dirty="0" err="1"/>
              <a:t>Selection</a:t>
            </a:r>
            <a:r>
              <a:rPr lang="hu-HU" dirty="0"/>
              <a:t> menüjét</a:t>
            </a:r>
          </a:p>
          <a:p>
            <a:pPr lvl="1"/>
            <a:r>
              <a:rPr lang="hu-HU" dirty="0"/>
              <a:t>vagy az </a:t>
            </a:r>
            <a:r>
              <a:rPr lang="hu-HU" dirty="0" err="1"/>
              <a:t>attribútumtábla</a:t>
            </a:r>
            <a:r>
              <a:rPr lang="hu-HU" dirty="0"/>
              <a:t> gombját</a:t>
            </a:r>
          </a:p>
          <a:p>
            <a:r>
              <a:rPr lang="hu-HU" dirty="0"/>
              <a:t>DEMO</a:t>
            </a:r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8699" y="5257602"/>
            <a:ext cx="3279085" cy="7048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43318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 az </a:t>
            </a:r>
            <a:r>
              <a:rPr lang="hu-HU" dirty="0" err="1"/>
              <a:t>attribútumtáblában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amit a térképen kiválasztunk, az kiválasztódik az </a:t>
            </a:r>
            <a:r>
              <a:rPr lang="hu-HU" dirty="0" err="1"/>
              <a:t>attribútumtáblában</a:t>
            </a:r>
            <a:r>
              <a:rPr lang="hu-HU" dirty="0"/>
              <a:t> is</a:t>
            </a:r>
          </a:p>
          <a:p>
            <a:pPr lvl="1"/>
            <a:r>
              <a:rPr lang="hu-HU" dirty="0"/>
              <a:t>és fordítva</a:t>
            </a:r>
          </a:p>
          <a:p>
            <a:r>
              <a:rPr lang="hu-HU" dirty="0"/>
              <a:t>Show </a:t>
            </a:r>
            <a:r>
              <a:rPr lang="hu-HU" dirty="0" err="1"/>
              <a:t>all</a:t>
            </a:r>
            <a:r>
              <a:rPr lang="hu-HU" dirty="0"/>
              <a:t> </a:t>
            </a:r>
            <a:r>
              <a:rPr lang="hu-HU" dirty="0" err="1"/>
              <a:t>records</a:t>
            </a:r>
            <a:r>
              <a:rPr lang="hu-HU" dirty="0"/>
              <a:t> / </a:t>
            </a:r>
            <a:r>
              <a:rPr lang="hu-HU" dirty="0" err="1"/>
              <a:t>Show</a:t>
            </a:r>
            <a:r>
              <a:rPr lang="hu-HU" dirty="0"/>
              <a:t> </a:t>
            </a:r>
            <a:r>
              <a:rPr lang="hu-HU" dirty="0" err="1"/>
              <a:t>selected</a:t>
            </a:r>
            <a:r>
              <a:rPr lang="hu-HU" dirty="0"/>
              <a:t> </a:t>
            </a:r>
            <a:r>
              <a:rPr lang="hu-HU" dirty="0" err="1"/>
              <a:t>records</a:t>
            </a:r>
            <a:endParaRPr lang="hu-HU" dirty="0"/>
          </a:p>
          <a:p>
            <a:pPr lvl="1"/>
            <a:r>
              <a:rPr lang="hu-HU" dirty="0"/>
              <a:t>melyikeket listázza ki</a:t>
            </a:r>
          </a:p>
          <a:p>
            <a:pPr lvl="1"/>
            <a:r>
              <a:rPr lang="hu-HU" dirty="0"/>
              <a:t>ha egy sincs kiválasztva, üres a kiválasztottak listája</a:t>
            </a:r>
          </a:p>
          <a:p>
            <a:pPr lvl="1"/>
            <a:r>
              <a:rPr lang="hu-HU" dirty="0"/>
              <a:t>de persze az adatok nem vesznek el ilyenkor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6344" y="3609297"/>
            <a:ext cx="3524579" cy="48855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6344" y="2178443"/>
            <a:ext cx="3524579" cy="11283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64511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 az </a:t>
            </a:r>
            <a:r>
              <a:rPr lang="hu-HU" dirty="0" err="1"/>
              <a:t>attribútumtáblában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kiválasztás az </a:t>
            </a:r>
            <a:r>
              <a:rPr lang="hu-HU" dirty="0" err="1"/>
              <a:t>attribútumtáblában</a:t>
            </a:r>
            <a:endParaRPr lang="hu-HU" dirty="0"/>
          </a:p>
          <a:p>
            <a:pPr lvl="1"/>
            <a:r>
              <a:rPr lang="hu-HU" dirty="0"/>
              <a:t>bal oldali szürke négyzetre kattintással</a:t>
            </a:r>
          </a:p>
          <a:p>
            <a:pPr lvl="1"/>
            <a:r>
              <a:rPr lang="hu-HU" dirty="0"/>
              <a:t>nem vonatkozik rá az </a:t>
            </a:r>
            <a:r>
              <a:rPr lang="hu-HU" dirty="0" err="1"/>
              <a:t>Interactive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 </a:t>
            </a:r>
            <a:r>
              <a:rPr lang="hu-HU" dirty="0" err="1"/>
              <a:t>Method</a:t>
            </a:r>
            <a:r>
              <a:rPr lang="hu-HU" dirty="0"/>
              <a:t> (mindenképp új kiválasztás)</a:t>
            </a:r>
          </a:p>
          <a:p>
            <a:pPr lvl="1"/>
            <a:r>
              <a:rPr lang="hu-HU" dirty="0" err="1"/>
              <a:t>Ctrl</a:t>
            </a:r>
            <a:r>
              <a:rPr lang="hu-HU" dirty="0"/>
              <a:t>/Shift/</a:t>
            </a:r>
            <a:r>
              <a:rPr lang="hu-HU" dirty="0" err="1"/>
              <a:t>Ctrl</a:t>
            </a:r>
            <a:r>
              <a:rPr lang="hu-HU" dirty="0"/>
              <a:t>+</a:t>
            </a:r>
            <a:r>
              <a:rPr lang="hu-HU" dirty="0" err="1"/>
              <a:t>Shift</a:t>
            </a:r>
            <a:r>
              <a:rPr lang="hu-HU" dirty="0"/>
              <a:t> mint a fájlkijelölésnél (hozzáadás, blokkhozzáadás)</a:t>
            </a:r>
          </a:p>
          <a:p>
            <a:pPr lvl="1"/>
            <a:r>
              <a:rPr lang="hu-HU" dirty="0"/>
              <a:t>dupla kattintás oda is mozgat+nagyít</a:t>
            </a:r>
          </a:p>
          <a:p>
            <a:r>
              <a:rPr lang="hu-HU" dirty="0"/>
              <a:t>kiválasztás nélkül is ugorhatunk/nagyíthatunk egy elemhez</a:t>
            </a:r>
          </a:p>
          <a:p>
            <a:pPr lvl="1"/>
            <a:r>
              <a:rPr lang="hu-HU" dirty="0"/>
              <a:t>jobb klikk a sorra</a:t>
            </a:r>
          </a:p>
          <a:p>
            <a:pPr lvl="1"/>
            <a:r>
              <a:rPr lang="hu-HU" dirty="0" err="1"/>
              <a:t>Flash</a:t>
            </a:r>
            <a:r>
              <a:rPr lang="hu-HU" dirty="0"/>
              <a:t> / Zoom </a:t>
            </a:r>
            <a:r>
              <a:rPr lang="hu-HU" dirty="0" err="1"/>
              <a:t>To</a:t>
            </a:r>
            <a:r>
              <a:rPr lang="hu-HU" dirty="0"/>
              <a:t> / </a:t>
            </a:r>
            <a:r>
              <a:rPr lang="hu-HU" dirty="0" err="1"/>
              <a:t>PanTo</a:t>
            </a:r>
            <a:endParaRPr lang="hu-HU" dirty="0"/>
          </a:p>
          <a:p>
            <a:r>
              <a:rPr lang="hu-HU" dirty="0"/>
              <a:t>DEMO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58614" y="4762499"/>
            <a:ext cx="2038350" cy="131445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51665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Új réteg létrehozása a kiválasztottakból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8029625" cy="4754563"/>
          </a:xfrm>
        </p:spPr>
        <p:txBody>
          <a:bodyPr/>
          <a:lstStyle/>
          <a:p>
            <a:r>
              <a:rPr lang="hu-HU" dirty="0"/>
              <a:t>új fájl létrehozása (és hozzáadás rétegként)</a:t>
            </a:r>
          </a:p>
          <a:p>
            <a:pPr lvl="1"/>
            <a:r>
              <a:rPr lang="hu-HU" dirty="0"/>
              <a:t>réteg saját menüje, Data, Export Data</a:t>
            </a:r>
          </a:p>
          <a:p>
            <a:pPr lvl="1"/>
            <a:r>
              <a:rPr lang="hu-HU" dirty="0"/>
              <a:t>Export: </a:t>
            </a:r>
            <a:r>
              <a:rPr lang="hu-HU" dirty="0" err="1"/>
              <a:t>Selected</a:t>
            </a:r>
            <a:r>
              <a:rPr lang="hu-HU" dirty="0"/>
              <a:t> </a:t>
            </a:r>
            <a:r>
              <a:rPr lang="hu-HU" dirty="0" err="1"/>
              <a:t>features</a:t>
            </a:r>
            <a:endParaRPr lang="hu-HU" dirty="0"/>
          </a:p>
          <a:p>
            <a:r>
              <a:rPr lang="hu-HU" dirty="0"/>
              <a:t>ideiglenes réteg létrehozása</a:t>
            </a:r>
          </a:p>
          <a:p>
            <a:pPr lvl="1"/>
            <a:r>
              <a:rPr lang="hu-HU" dirty="0"/>
              <a:t>ha állandósítani akarjuk, még el kell majd menteni!</a:t>
            </a:r>
          </a:p>
          <a:p>
            <a:pPr lvl="1"/>
            <a:r>
              <a:rPr lang="hu-HU" dirty="0"/>
              <a:t>réteg saját </a:t>
            </a:r>
            <a:r>
              <a:rPr lang="hu-HU" dirty="0" err="1"/>
              <a:t>Selection</a:t>
            </a:r>
            <a:r>
              <a:rPr lang="hu-HU" dirty="0"/>
              <a:t> menüje, </a:t>
            </a:r>
            <a:r>
              <a:rPr lang="hu-HU" dirty="0" err="1"/>
              <a:t>Create</a:t>
            </a:r>
            <a:r>
              <a:rPr lang="hu-HU" dirty="0"/>
              <a:t> </a:t>
            </a:r>
            <a:r>
              <a:rPr lang="hu-HU" dirty="0" err="1"/>
              <a:t>Layer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Selected</a:t>
            </a:r>
            <a:r>
              <a:rPr lang="hu-HU" dirty="0"/>
              <a:t> </a:t>
            </a:r>
            <a:r>
              <a:rPr lang="hu-HU" dirty="0" err="1"/>
              <a:t>Features</a:t>
            </a:r>
            <a:endParaRPr lang="hu-HU" dirty="0"/>
          </a:p>
          <a:p>
            <a:r>
              <a:rPr lang="hu-HU" dirty="0"/>
              <a:t>DEMO</a:t>
            </a:r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77396" y="136072"/>
            <a:ext cx="3086003" cy="25167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77396" y="2852440"/>
            <a:ext cx="3086003" cy="322418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Ellipszis 6"/>
          <p:cNvSpPr/>
          <p:nvPr/>
        </p:nvSpPr>
        <p:spPr>
          <a:xfrm>
            <a:off x="9058324" y="5140295"/>
            <a:ext cx="2714576" cy="4794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29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feladat – kézi kiválasztás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töltsd be a </a:t>
            </a:r>
            <a:r>
              <a:rPr lang="hu-HU" i="1" dirty="0" err="1"/>
              <a:t>landuse</a:t>
            </a:r>
            <a:r>
              <a:rPr lang="hu-HU" dirty="0"/>
              <a:t> (területhasználat), </a:t>
            </a:r>
            <a:r>
              <a:rPr lang="hu-HU" i="1" dirty="0" err="1"/>
              <a:t>buildings</a:t>
            </a:r>
            <a:r>
              <a:rPr lang="hu-HU" dirty="0"/>
              <a:t> (épületek) és </a:t>
            </a:r>
            <a:r>
              <a:rPr lang="hu-HU" i="1" dirty="0" err="1"/>
              <a:t>natural</a:t>
            </a:r>
            <a:r>
              <a:rPr lang="hu-HU" i="1" dirty="0"/>
              <a:t>_</a:t>
            </a:r>
            <a:r>
              <a:rPr lang="hu-HU" i="1" dirty="0" err="1"/>
              <a:t>poi</a:t>
            </a:r>
            <a:r>
              <a:rPr lang="hu-HU" dirty="0"/>
              <a:t> (természeti látnivalók) rétegeket</a:t>
            </a:r>
          </a:p>
          <a:p>
            <a:r>
              <a:rPr lang="hu-HU" dirty="0"/>
              <a:t>állítsd a </a:t>
            </a:r>
            <a:r>
              <a:rPr lang="hu-HU" i="1" dirty="0" err="1"/>
              <a:t>natural</a:t>
            </a:r>
            <a:r>
              <a:rPr lang="hu-HU" i="1" dirty="0"/>
              <a:t>_</a:t>
            </a:r>
            <a:r>
              <a:rPr lang="hu-HU" i="1" dirty="0" err="1"/>
              <a:t>poi</a:t>
            </a:r>
            <a:r>
              <a:rPr lang="hu-HU" dirty="0" err="1"/>
              <a:t>t</a:t>
            </a:r>
            <a:r>
              <a:rPr lang="hu-HU" dirty="0"/>
              <a:t> nem kiválaszthatóvá</a:t>
            </a:r>
          </a:p>
          <a:p>
            <a:r>
              <a:rPr lang="hu-HU" dirty="0"/>
              <a:t>lasszókijelöléssel válassz ki néhány épületet (és az alatta lévő területhasználatokat)</a:t>
            </a:r>
          </a:p>
          <a:p>
            <a:r>
              <a:rPr lang="hu-HU" dirty="0"/>
              <a:t>majd </a:t>
            </a:r>
            <a:r>
              <a:rPr lang="hu-HU" dirty="0" err="1"/>
              <a:t>téglalapkijelöléssel</a:t>
            </a:r>
            <a:r>
              <a:rPr lang="hu-HU" dirty="0"/>
              <a:t> képezd a meglévő és az új kijelölés szimmetrikus különbségét</a:t>
            </a:r>
          </a:p>
          <a:p>
            <a:r>
              <a:rPr lang="hu-HU" dirty="0"/>
              <a:t>az </a:t>
            </a:r>
            <a:r>
              <a:rPr lang="hu-HU" dirty="0" err="1"/>
              <a:t>attribútumtáblát</a:t>
            </a:r>
            <a:r>
              <a:rPr lang="hu-HU" dirty="0"/>
              <a:t> használva adjál még a kijelöléshez néhány további épületet</a:t>
            </a:r>
          </a:p>
          <a:p>
            <a:r>
              <a:rPr lang="hu-HU" dirty="0"/>
              <a:t>ugorj és nagyíts az éppen kiválasztott területhasználati poligonokhoz</a:t>
            </a:r>
          </a:p>
          <a:p>
            <a:r>
              <a:rPr lang="hu-HU" dirty="0"/>
              <a:t>az épületek közül jelöld ki éppen azon elemeket, amik eddig nem voltak kijelölve</a:t>
            </a:r>
          </a:p>
          <a:p>
            <a:r>
              <a:rPr lang="hu-HU" dirty="0"/>
              <a:t>az </a:t>
            </a:r>
            <a:r>
              <a:rPr lang="hu-HU" dirty="0" err="1"/>
              <a:t>attribútumtáblájában</a:t>
            </a:r>
            <a:r>
              <a:rPr lang="hu-HU" dirty="0"/>
              <a:t> csak a kiválasztott épületek jelenjenek meg</a:t>
            </a:r>
          </a:p>
          <a:p>
            <a:r>
              <a:rPr lang="hu-HU" dirty="0"/>
              <a:t>hozz létre ideiglenes réteget a kijelölt épületekből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5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Elemek kiválasztása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réteg több elemből áll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/>
              <a:t>szükséges lehet egy vagy több elemet kiválasztani, hogy később</a:t>
            </a:r>
          </a:p>
          <a:p>
            <a:pPr lvl="1"/>
            <a:r>
              <a:rPr lang="hu-HU" dirty="0"/>
              <a:t>töröljük</a:t>
            </a:r>
          </a:p>
          <a:p>
            <a:pPr lvl="1"/>
            <a:r>
              <a:rPr lang="hu-HU" dirty="0"/>
              <a:t>új rétegbe másoljuk</a:t>
            </a:r>
          </a:p>
          <a:p>
            <a:pPr lvl="1"/>
            <a:r>
              <a:rPr lang="hu-HU" dirty="0"/>
              <a:t>módosítsuk az </a:t>
            </a:r>
            <a:r>
              <a:rPr lang="hu-HU" dirty="0" err="1"/>
              <a:t>attribútumadatait</a:t>
            </a:r>
            <a:endParaRPr lang="hu-HU" dirty="0"/>
          </a:p>
          <a:p>
            <a:pPr lvl="1"/>
            <a:r>
              <a:rPr lang="hu-HU" dirty="0"/>
              <a:t>geometriai műveletet végezzünk vele</a:t>
            </a:r>
          </a:p>
          <a:p>
            <a:pPr lvl="1"/>
            <a:r>
              <a:rPr lang="hu-HU" dirty="0"/>
              <a:t>vagy csak megszámoljuk őket</a:t>
            </a:r>
          </a:p>
          <a:p>
            <a:r>
              <a:rPr lang="hu-HU" dirty="0"/>
              <a:t>ha van kiválasztás, a műveleteket (pl. pufferképzést) csak</a:t>
            </a:r>
            <a:br>
              <a:rPr lang="hu-HU" dirty="0"/>
            </a:br>
            <a:r>
              <a:rPr lang="hu-HU" dirty="0"/>
              <a:t>a kiválasztott elemeken/-kel hajtja végre!</a:t>
            </a:r>
          </a:p>
          <a:p>
            <a:r>
              <a:rPr lang="hu-HU" dirty="0"/>
              <a:t>a kiválasztásnak három fő módja van</a:t>
            </a:r>
          </a:p>
          <a:p>
            <a:pPr lvl="1"/>
            <a:r>
              <a:rPr lang="hu-HU" dirty="0"/>
              <a:t>kézzel (kijelölés)</a:t>
            </a:r>
          </a:p>
          <a:p>
            <a:pPr lvl="1"/>
            <a:r>
              <a:rPr lang="hu-HU" dirty="0"/>
              <a:t>attribútumadatok alapján (szűrés)</a:t>
            </a:r>
          </a:p>
          <a:p>
            <a:pPr lvl="1"/>
            <a:r>
              <a:rPr lang="hu-HU" dirty="0"/>
              <a:t>geometria(i kapcsolat) alapján</a:t>
            </a:r>
          </a:p>
          <a:p>
            <a:pPr marL="306388" lvl="1" indent="0">
              <a:buNone/>
            </a:pP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90185" y="3607211"/>
            <a:ext cx="2609565" cy="241246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68113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 </a:t>
            </a:r>
            <a:r>
              <a:rPr lang="hu-HU" dirty="0" err="1"/>
              <a:t>attribútumadatok</a:t>
            </a:r>
            <a:r>
              <a:rPr lang="hu-HU" dirty="0"/>
              <a:t> alapján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7695294" cy="4754563"/>
          </a:xfrm>
        </p:spPr>
        <p:txBody>
          <a:bodyPr/>
          <a:lstStyle/>
          <a:p>
            <a:r>
              <a:rPr lang="hu-HU" dirty="0"/>
              <a:t>három lépés</a:t>
            </a:r>
          </a:p>
          <a:p>
            <a:pPr lvl="1"/>
            <a:r>
              <a:rPr lang="hu-HU" dirty="0"/>
              <a:t>réteg kiválasztása</a:t>
            </a:r>
          </a:p>
          <a:p>
            <a:pPr lvl="1"/>
            <a:r>
              <a:rPr lang="hu-HU" dirty="0"/>
              <a:t>viszonyulás a korábban kiválasztott elemekhez</a:t>
            </a:r>
          </a:p>
          <a:p>
            <a:pPr lvl="1"/>
            <a:r>
              <a:rPr lang="hu-HU" dirty="0"/>
              <a:t>szűrés az </a:t>
            </a:r>
            <a:r>
              <a:rPr lang="hu-HU" dirty="0" err="1"/>
              <a:t>attribútumadatok</a:t>
            </a:r>
            <a:r>
              <a:rPr lang="hu-HU" dirty="0"/>
              <a:t> alapján</a:t>
            </a:r>
          </a:p>
          <a:p>
            <a:r>
              <a:rPr lang="hu-HU" dirty="0"/>
              <a:t>réteg kiválasztása</a:t>
            </a:r>
          </a:p>
          <a:p>
            <a:pPr lvl="1"/>
            <a:r>
              <a:rPr lang="hu-HU" dirty="0"/>
              <a:t>szűkíthetünk a kiválasztható rétegekre</a:t>
            </a:r>
          </a:p>
          <a:p>
            <a:pPr lvl="1"/>
            <a:r>
              <a:rPr lang="hu-HU" dirty="0"/>
              <a:t>hasznos, ha nagyon sok rétegünk van</a:t>
            </a:r>
          </a:p>
          <a:p>
            <a:pPr lvl="1"/>
            <a:r>
              <a:rPr lang="hu-HU" dirty="0"/>
              <a:t>de amúgy a kiválaszthatóság csak a kézi kijelölésre van hatással</a:t>
            </a:r>
          </a:p>
          <a:p>
            <a:r>
              <a:rPr lang="hu-HU" dirty="0"/>
              <a:t>viszonyulás a korábban kiválasztott elemekhez</a:t>
            </a:r>
          </a:p>
          <a:p>
            <a:pPr lvl="1"/>
            <a:r>
              <a:rPr lang="hu-HU" dirty="0"/>
              <a:t>a már ismert négy lehetőség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6448" y="1422400"/>
            <a:ext cx="3404101" cy="4678363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8533494" y="1676400"/>
            <a:ext cx="3544205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églalap 6"/>
          <p:cNvSpPr/>
          <p:nvPr/>
        </p:nvSpPr>
        <p:spPr>
          <a:xfrm>
            <a:off x="8533494" y="2136774"/>
            <a:ext cx="3544205" cy="1905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églalap 7"/>
          <p:cNvSpPr/>
          <p:nvPr/>
        </p:nvSpPr>
        <p:spPr>
          <a:xfrm>
            <a:off x="8533494" y="2431652"/>
            <a:ext cx="3544205" cy="33214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293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 </a:t>
            </a:r>
            <a:r>
              <a:rPr lang="hu-HU" dirty="0" err="1"/>
              <a:t>attribútumadatok</a:t>
            </a:r>
            <a:r>
              <a:rPr lang="hu-HU" dirty="0"/>
              <a:t> alapján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7695294" cy="4754563"/>
          </a:xfrm>
        </p:spPr>
        <p:txBody>
          <a:bodyPr/>
          <a:lstStyle/>
          <a:p>
            <a:r>
              <a:rPr lang="hu-HU" dirty="0"/>
              <a:t>szűrés az </a:t>
            </a:r>
            <a:r>
              <a:rPr lang="hu-HU" dirty="0" err="1"/>
              <a:t>attribútumadatok</a:t>
            </a:r>
            <a:r>
              <a:rPr lang="hu-HU" dirty="0"/>
              <a:t> alapján</a:t>
            </a:r>
          </a:p>
          <a:p>
            <a:pPr lvl="1"/>
            <a:r>
              <a:rPr lang="hu-HU" dirty="0"/>
              <a:t>összes adatmező (tehát a </a:t>
            </a:r>
            <a:r>
              <a:rPr lang="hu-HU" dirty="0" err="1"/>
              <a:t>Shape</a:t>
            </a:r>
            <a:r>
              <a:rPr lang="hu-HU" dirty="0"/>
              <a:t> nem)</a:t>
            </a:r>
          </a:p>
          <a:p>
            <a:pPr lvl="1"/>
            <a:r>
              <a:rPr lang="hu-HU" dirty="0"/>
              <a:t>gombok</a:t>
            </a:r>
          </a:p>
          <a:p>
            <a:pPr lvl="1"/>
            <a:r>
              <a:rPr lang="hu-HU" dirty="0"/>
              <a:t>egyedi értékek (</a:t>
            </a:r>
            <a:r>
              <a:rPr lang="hu-HU" dirty="0" err="1"/>
              <a:t>Get</a:t>
            </a:r>
            <a:r>
              <a:rPr lang="hu-HU" dirty="0"/>
              <a:t> </a:t>
            </a:r>
            <a:r>
              <a:rPr lang="hu-HU" dirty="0" err="1"/>
              <a:t>Unique</a:t>
            </a:r>
            <a:r>
              <a:rPr lang="hu-HU" dirty="0"/>
              <a:t> </a:t>
            </a:r>
            <a:r>
              <a:rPr lang="hu-HU" dirty="0" err="1"/>
              <a:t>Values-zal</a:t>
            </a:r>
            <a:r>
              <a:rPr lang="hu-HU" dirty="0"/>
              <a:t> kérhetjük le)</a:t>
            </a:r>
          </a:p>
          <a:p>
            <a:pPr lvl="1"/>
            <a:r>
              <a:rPr lang="hu-HU" dirty="0"/>
              <a:t>szűrőkifejezés</a:t>
            </a:r>
          </a:p>
          <a:p>
            <a:r>
              <a:rPr lang="hu-HU" dirty="0"/>
              <a:t>szűrőkifejezés</a:t>
            </a:r>
          </a:p>
          <a:p>
            <a:pPr lvl="1"/>
            <a:r>
              <a:rPr lang="hu-HU" dirty="0"/>
              <a:t>egyszerűsített SQL-lekérdezés</a:t>
            </a:r>
          </a:p>
          <a:p>
            <a:pPr lvl="1"/>
            <a:r>
              <a:rPr lang="hu-HU" dirty="0"/>
              <a:t>az SQL adatbázisok lekérdező nyelve</a:t>
            </a:r>
          </a:p>
          <a:p>
            <a:pPr lvl="1"/>
            <a:r>
              <a:rPr lang="hu-HU" dirty="0"/>
              <a:t>az </a:t>
            </a:r>
            <a:r>
              <a:rPr lang="hu-HU" dirty="0" err="1"/>
              <a:t>attribútumtábla</a:t>
            </a:r>
            <a:r>
              <a:rPr lang="hu-HU" dirty="0"/>
              <a:t> is egy kis adatbázis…</a:t>
            </a:r>
          </a:p>
          <a:p>
            <a:r>
              <a:rPr lang="hu-HU" dirty="0"/>
              <a:t>SELECT * FROM </a:t>
            </a:r>
            <a:r>
              <a:rPr lang="hu-HU" dirty="0" err="1"/>
              <a:t>xx</a:t>
            </a:r>
            <a:r>
              <a:rPr lang="hu-HU" dirty="0"/>
              <a:t> WHERE</a:t>
            </a:r>
          </a:p>
          <a:p>
            <a:pPr lvl="1"/>
            <a:r>
              <a:rPr lang="hu-HU" dirty="0"/>
              <a:t>kérünk minden mezőt (oszlopot) az </a:t>
            </a:r>
            <a:r>
              <a:rPr lang="hu-HU" dirty="0" err="1"/>
              <a:t>xx</a:t>
            </a:r>
            <a:r>
              <a:rPr lang="hu-HU" dirty="0"/>
              <a:t> nevű </a:t>
            </a:r>
            <a:r>
              <a:rPr lang="hu-HU" dirty="0" err="1"/>
              <a:t>attribútumtáblából</a:t>
            </a:r>
            <a:endParaRPr lang="hu-HU" dirty="0"/>
          </a:p>
          <a:p>
            <a:pPr lvl="1"/>
            <a:r>
              <a:rPr lang="hu-HU" dirty="0"/>
              <a:t>azon sorokra, amelyekre teljesül a következő szűrőkifejezés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6448" y="1422400"/>
            <a:ext cx="3404101" cy="4678363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8533494" y="2324100"/>
            <a:ext cx="3544205" cy="8572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églalap 6"/>
          <p:cNvSpPr/>
          <p:nvPr/>
        </p:nvSpPr>
        <p:spPr>
          <a:xfrm>
            <a:off x="8533495" y="3238500"/>
            <a:ext cx="1277256" cy="1295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églalap 7"/>
          <p:cNvSpPr/>
          <p:nvPr/>
        </p:nvSpPr>
        <p:spPr>
          <a:xfrm>
            <a:off x="8533494" y="4591050"/>
            <a:ext cx="3544205" cy="11239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églalap 8"/>
          <p:cNvSpPr/>
          <p:nvPr/>
        </p:nvSpPr>
        <p:spPr>
          <a:xfrm>
            <a:off x="9896021" y="3238500"/>
            <a:ext cx="2181677" cy="1295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16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Szűrőkifejezés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akár gépeléssel, akár kattintgatással (vagy ezek kombinációjával) összeállíthatjuk</a:t>
            </a:r>
          </a:p>
          <a:p>
            <a:r>
              <a:rPr lang="hu-HU" dirty="0"/>
              <a:t>egy vagy több logikai kifejezésből áll</a:t>
            </a:r>
          </a:p>
          <a:p>
            <a:pPr lvl="1"/>
            <a:r>
              <a:rPr lang="hu-HU" dirty="0"/>
              <a:t>pl. "</a:t>
            </a:r>
            <a:r>
              <a:rPr lang="hu-HU" dirty="0" err="1"/>
              <a:t>fclass</a:t>
            </a:r>
            <a:r>
              <a:rPr lang="hu-HU" dirty="0"/>
              <a:t>" = 'park'</a:t>
            </a:r>
          </a:p>
          <a:p>
            <a:pPr lvl="1"/>
            <a:r>
              <a:rPr lang="hu-HU" dirty="0"/>
              <a:t>melyeket logikai műveletekkel köthetünk össze (AND, OR, NOT)</a:t>
            </a:r>
          </a:p>
          <a:p>
            <a:r>
              <a:rPr lang="hu-HU" dirty="0"/>
              <a:t>tipikus logikai kifejezések:</a:t>
            </a:r>
          </a:p>
          <a:p>
            <a:pPr lvl="1"/>
            <a:r>
              <a:rPr lang="hu-HU" dirty="0"/>
              <a:t>"</a:t>
            </a:r>
            <a:r>
              <a:rPr lang="hu-HU" dirty="0" err="1"/>
              <a:t>fclass</a:t>
            </a:r>
            <a:r>
              <a:rPr lang="hu-HU" dirty="0"/>
              <a:t>" = 'park'</a:t>
            </a:r>
          </a:p>
          <a:p>
            <a:pPr lvl="1"/>
            <a:r>
              <a:rPr lang="hu-HU" dirty="0"/>
              <a:t>"</a:t>
            </a:r>
            <a:r>
              <a:rPr lang="hu-HU" dirty="0" err="1"/>
              <a:t>name</a:t>
            </a:r>
            <a:r>
              <a:rPr lang="hu-HU" dirty="0"/>
              <a:t>" &lt;&gt; ' ' </a:t>
            </a:r>
          </a:p>
          <a:p>
            <a:pPr lvl="1"/>
            <a:r>
              <a:rPr lang="hu-HU" dirty="0"/>
              <a:t>"</a:t>
            </a:r>
            <a:r>
              <a:rPr lang="hu-HU" dirty="0" err="1"/>
              <a:t>code</a:t>
            </a:r>
            <a:r>
              <a:rPr lang="hu-HU" dirty="0"/>
              <a:t>" = 7206</a:t>
            </a:r>
          </a:p>
          <a:p>
            <a:pPr lvl="1"/>
            <a:r>
              <a:rPr lang="hu-HU" dirty="0"/>
              <a:t>"</a:t>
            </a:r>
            <a:r>
              <a:rPr lang="hu-HU" dirty="0" err="1"/>
              <a:t>code</a:t>
            </a:r>
            <a:r>
              <a:rPr lang="hu-HU" dirty="0"/>
              <a:t>" &gt; 7210</a:t>
            </a:r>
          </a:p>
          <a:p>
            <a:pPr lvl="1"/>
            <a:r>
              <a:rPr lang="hu-HU" dirty="0"/>
              <a:t>"</a:t>
            </a:r>
            <a:r>
              <a:rPr lang="hu-HU" dirty="0" err="1"/>
              <a:t>osm</a:t>
            </a:r>
            <a:r>
              <a:rPr lang="hu-HU" dirty="0"/>
              <a:t>_</a:t>
            </a:r>
            <a:r>
              <a:rPr lang="hu-HU" dirty="0" err="1"/>
              <a:t>id</a:t>
            </a:r>
            <a:r>
              <a:rPr lang="hu-HU" dirty="0"/>
              <a:t>" IS NULL</a:t>
            </a:r>
          </a:p>
          <a:p>
            <a:r>
              <a:rPr lang="hu-HU" dirty="0"/>
              <a:t>az ismeretlen érték (IS NULL) és az üres szöveg (= ' ', = '') nem ugyanaz!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82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Szűrőkifejezés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idézőjelek:</a:t>
            </a:r>
          </a:p>
          <a:p>
            <a:pPr lvl="1"/>
            <a:r>
              <a:rPr lang="hu-HU" dirty="0"/>
              <a:t>mezőnevek idézőjelek között</a:t>
            </a:r>
          </a:p>
          <a:p>
            <a:pPr lvl="1"/>
            <a:r>
              <a:rPr lang="hu-HU" dirty="0"/>
              <a:t>szövegértékek aposztrófok között</a:t>
            </a:r>
          </a:p>
          <a:p>
            <a:pPr lvl="1"/>
            <a:r>
              <a:rPr lang="hu-HU" dirty="0" err="1"/>
              <a:t>shapefile</a:t>
            </a:r>
            <a:r>
              <a:rPr lang="hu-HU" dirty="0"/>
              <a:t> esetén (adatformátumtól függ)</a:t>
            </a:r>
          </a:p>
          <a:p>
            <a:r>
              <a:rPr lang="hu-HU" dirty="0"/>
              <a:t>logikai műveletekkel tetszőleges számú logikai kifejezést összekapcsolhatunk</a:t>
            </a:r>
          </a:p>
          <a:p>
            <a:r>
              <a:rPr lang="hu-HU" dirty="0"/>
              <a:t>zárójelezhetünk is</a:t>
            </a:r>
          </a:p>
          <a:p>
            <a:endParaRPr lang="hu-HU" dirty="0"/>
          </a:p>
          <a:p>
            <a:pPr lvl="2"/>
            <a:r>
              <a:rPr lang="en-US" dirty="0"/>
              <a:t>("code" &gt; 7206 OR "</a:t>
            </a:r>
            <a:r>
              <a:rPr lang="en-US" dirty="0" err="1"/>
              <a:t>fclass</a:t>
            </a:r>
            <a:r>
              <a:rPr lang="en-US" dirty="0"/>
              <a:t>" = 'meadow') AND NOT "name" = '</a:t>
            </a:r>
            <a:r>
              <a:rPr lang="en-US" dirty="0" err="1"/>
              <a:t>Szürkemarha</a:t>
            </a:r>
            <a:r>
              <a:rPr lang="en-US" dirty="0"/>
              <a:t>'</a:t>
            </a:r>
            <a:endParaRPr lang="hu-HU" dirty="0"/>
          </a:p>
          <a:p>
            <a:pPr lvl="2"/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96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Szűrőkifejezés ellenőrzése vagy alkalmazása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alsó gombsor:</a:t>
            </a:r>
          </a:p>
          <a:p>
            <a:pPr lvl="1"/>
            <a:r>
              <a:rPr lang="hu-HU" dirty="0" err="1"/>
              <a:t>Clear</a:t>
            </a:r>
            <a:r>
              <a:rPr lang="hu-HU" dirty="0"/>
              <a:t>: törli a kifejezést</a:t>
            </a:r>
          </a:p>
          <a:p>
            <a:pPr lvl="1"/>
            <a:r>
              <a:rPr lang="hu-HU" dirty="0" err="1"/>
              <a:t>Verify</a:t>
            </a:r>
            <a:r>
              <a:rPr lang="hu-HU" dirty="0"/>
              <a:t>: ellenőriz</a:t>
            </a:r>
          </a:p>
          <a:p>
            <a:pPr lvl="1"/>
            <a:r>
              <a:rPr lang="hu-HU" dirty="0" err="1"/>
              <a:t>Save</a:t>
            </a:r>
            <a:r>
              <a:rPr lang="hu-HU" dirty="0"/>
              <a:t>…/</a:t>
            </a:r>
            <a:r>
              <a:rPr lang="hu-HU" dirty="0" err="1"/>
              <a:t>Load</a:t>
            </a:r>
            <a:r>
              <a:rPr lang="hu-HU" dirty="0"/>
              <a:t>…: menti/betölti a szűrőkifejezést .</a:t>
            </a:r>
            <a:r>
              <a:rPr lang="hu-HU" dirty="0" err="1"/>
              <a:t>exp</a:t>
            </a:r>
            <a:r>
              <a:rPr lang="hu-HU" dirty="0"/>
              <a:t> fájlba/</a:t>
            </a:r>
            <a:r>
              <a:rPr lang="hu-HU" dirty="0" err="1"/>
              <a:t>-ból</a:t>
            </a:r>
            <a:endParaRPr lang="hu-HU" dirty="0"/>
          </a:p>
          <a:p>
            <a:pPr lvl="1"/>
            <a:r>
              <a:rPr lang="hu-HU" dirty="0"/>
              <a:t>OK: szűrés alkalmazása és ablak bezárása</a:t>
            </a:r>
          </a:p>
          <a:p>
            <a:pPr lvl="1"/>
            <a:r>
              <a:rPr lang="hu-HU" dirty="0" err="1"/>
              <a:t>Apply</a:t>
            </a:r>
            <a:r>
              <a:rPr lang="hu-HU" dirty="0"/>
              <a:t>: szűrés alkalmazása</a:t>
            </a:r>
          </a:p>
          <a:p>
            <a:pPr lvl="1"/>
            <a:r>
              <a:rPr lang="hu-HU" dirty="0" err="1"/>
              <a:t>Close</a:t>
            </a:r>
            <a:r>
              <a:rPr lang="hu-HU" dirty="0"/>
              <a:t>: ablak bezárása szűrés nélkül</a:t>
            </a:r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6448" y="1422400"/>
            <a:ext cx="3404101" cy="4678363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8533494" y="5429249"/>
            <a:ext cx="3544205" cy="6715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519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Szűrőkifejezés ellenőrzése vagy alkalmazása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 hibás a kifejezés, a </a:t>
            </a:r>
            <a:r>
              <a:rPr lang="hu-HU" dirty="0" err="1"/>
              <a:t>Verify</a:t>
            </a:r>
            <a:r>
              <a:rPr lang="hu-HU" dirty="0"/>
              <a:t>/OK/</a:t>
            </a:r>
            <a:r>
              <a:rPr lang="hu-HU" dirty="0" err="1"/>
              <a:t>Apply</a:t>
            </a:r>
            <a:r>
              <a:rPr lang="hu-HU" dirty="0"/>
              <a:t> hibát dob</a:t>
            </a:r>
            <a:endParaRPr lang="en-US" dirty="0"/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4405312"/>
            <a:ext cx="2505075" cy="16573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8245" y="4405312"/>
            <a:ext cx="3096022" cy="16573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50894" y="4405312"/>
            <a:ext cx="4926013" cy="16573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536026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További szűrőkifejezések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függvényeket is alkalmazhatunk</a:t>
            </a:r>
          </a:p>
          <a:p>
            <a:pPr lvl="1"/>
            <a:r>
              <a:rPr lang="hu-HU" dirty="0" err="1"/>
              <a:t>char</a:t>
            </a:r>
            <a:r>
              <a:rPr lang="hu-HU" dirty="0"/>
              <a:t>_</a:t>
            </a:r>
            <a:r>
              <a:rPr lang="hu-HU" dirty="0" err="1"/>
              <a:t>length</a:t>
            </a:r>
            <a:r>
              <a:rPr lang="hu-HU" dirty="0"/>
              <a:t>()</a:t>
            </a:r>
          </a:p>
          <a:p>
            <a:pPr lvl="1"/>
            <a:r>
              <a:rPr lang="hu-HU" dirty="0" err="1"/>
              <a:t>lower</a:t>
            </a:r>
            <a:r>
              <a:rPr lang="hu-HU" dirty="0"/>
              <a:t>()</a:t>
            </a:r>
          </a:p>
          <a:p>
            <a:pPr lvl="1"/>
            <a:r>
              <a:rPr lang="hu-HU" dirty="0" err="1"/>
              <a:t>upper</a:t>
            </a:r>
            <a:r>
              <a:rPr lang="hu-HU" dirty="0"/>
              <a:t>()</a:t>
            </a:r>
          </a:p>
          <a:p>
            <a:r>
              <a:rPr lang="hu-HU" dirty="0"/>
              <a:t>a függvények neve függ a fájltípustól…</a:t>
            </a:r>
          </a:p>
          <a:p>
            <a:pPr lvl="2"/>
            <a:r>
              <a:rPr lang="hu-HU" dirty="0" err="1"/>
              <a:t>char</a:t>
            </a:r>
            <a:r>
              <a:rPr lang="hu-HU" dirty="0"/>
              <a:t>_</a:t>
            </a:r>
            <a:r>
              <a:rPr lang="hu-HU" dirty="0" err="1"/>
              <a:t>length</a:t>
            </a:r>
            <a:r>
              <a:rPr lang="hu-HU" dirty="0"/>
              <a:t>("</a:t>
            </a:r>
            <a:r>
              <a:rPr lang="hu-HU" dirty="0" err="1"/>
              <a:t>name</a:t>
            </a:r>
            <a:r>
              <a:rPr lang="hu-HU" dirty="0"/>
              <a:t>") = 10</a:t>
            </a:r>
          </a:p>
          <a:p>
            <a:pPr lvl="2"/>
            <a:r>
              <a:rPr lang="en-US" dirty="0"/>
              <a:t>upper("</a:t>
            </a:r>
            <a:r>
              <a:rPr lang="en-US" dirty="0" err="1"/>
              <a:t>fclass</a:t>
            </a:r>
            <a:r>
              <a:rPr lang="en-US" dirty="0"/>
              <a:t>") </a:t>
            </a:r>
            <a:r>
              <a:rPr lang="hu-HU" dirty="0"/>
              <a:t>&lt;&gt;</a:t>
            </a:r>
            <a:r>
              <a:rPr lang="en-US" dirty="0"/>
              <a:t> '</a:t>
            </a:r>
            <a:r>
              <a:rPr lang="hu-HU" dirty="0"/>
              <a:t>PARK</a:t>
            </a:r>
            <a:r>
              <a:rPr lang="en-US" dirty="0"/>
              <a:t>'</a:t>
            </a:r>
            <a:endParaRPr lang="hu-HU" dirty="0"/>
          </a:p>
          <a:p>
            <a:pPr lvl="2"/>
            <a:endParaRPr lang="hu-HU" dirty="0"/>
          </a:p>
          <a:p>
            <a:r>
              <a:rPr lang="hu-HU" dirty="0"/>
              <a:t>matematikai műveletek: +, -, *, /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Shape_Leng</a:t>
            </a:r>
            <a:r>
              <a:rPr lang="en-US" dirty="0"/>
              <a:t>" * 10 &lt; </a:t>
            </a:r>
            <a:r>
              <a:rPr lang="hu-HU" dirty="0"/>
              <a:t>8</a:t>
            </a:r>
            <a:r>
              <a:rPr lang="en-US" dirty="0"/>
              <a:t>00</a:t>
            </a:r>
          </a:p>
          <a:p>
            <a:pPr lvl="2"/>
            <a:r>
              <a:rPr lang="en-US" dirty="0"/>
              <a:t>"code" - 7000 &gt; "</a:t>
            </a:r>
            <a:r>
              <a:rPr lang="en-US" dirty="0" err="1"/>
              <a:t>Shape_Area</a:t>
            </a:r>
            <a:r>
              <a:rPr lang="en-US" dirty="0"/>
              <a:t>"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80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További szűrőkifejezések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részleges szövegegyezés</a:t>
            </a:r>
          </a:p>
          <a:p>
            <a:pPr lvl="1"/>
            <a:r>
              <a:rPr lang="hu-HU" dirty="0"/>
              <a:t>= helyett LIKE</a:t>
            </a:r>
          </a:p>
          <a:p>
            <a:pPr lvl="1"/>
            <a:r>
              <a:rPr lang="hu-HU" dirty="0"/>
              <a:t>egy darab tetszőleges karakter: _</a:t>
            </a:r>
          </a:p>
          <a:p>
            <a:pPr lvl="1"/>
            <a:r>
              <a:rPr lang="hu-HU" dirty="0"/>
              <a:t>valamennyi tetszőleges karakter: %</a:t>
            </a:r>
          </a:p>
          <a:p>
            <a:pPr lvl="1"/>
            <a:r>
              <a:rPr lang="hu-HU" dirty="0" err="1"/>
              <a:t>shapefile</a:t>
            </a:r>
            <a:r>
              <a:rPr lang="hu-HU" dirty="0"/>
              <a:t> esetén (adatformátumtól függ)</a:t>
            </a:r>
          </a:p>
          <a:p>
            <a:pPr lvl="2"/>
            <a:r>
              <a:rPr lang="hu-HU" dirty="0" err="1"/>
              <a:t>upper</a:t>
            </a:r>
            <a:r>
              <a:rPr lang="hu-HU" dirty="0"/>
              <a:t>("</a:t>
            </a:r>
            <a:r>
              <a:rPr lang="hu-HU" dirty="0" err="1"/>
              <a:t>name</a:t>
            </a:r>
            <a:r>
              <a:rPr lang="hu-HU" dirty="0"/>
              <a:t>") LIKE '%LEVENDULÁS%'</a:t>
            </a:r>
          </a:p>
          <a:p>
            <a:pPr lvl="2"/>
            <a:r>
              <a:rPr lang="hu-HU" dirty="0"/>
              <a:t>"</a:t>
            </a:r>
            <a:r>
              <a:rPr lang="hu-HU" dirty="0" err="1"/>
              <a:t>fclass</a:t>
            </a:r>
            <a:r>
              <a:rPr lang="hu-HU" dirty="0"/>
              <a:t>" LIKE '_</a:t>
            </a:r>
            <a:r>
              <a:rPr lang="hu-HU" dirty="0" err="1"/>
              <a:t>a%</a:t>
            </a:r>
            <a:r>
              <a:rPr lang="hu-HU" dirty="0"/>
              <a:t>'</a:t>
            </a:r>
          </a:p>
          <a:p>
            <a:pPr lvl="2"/>
            <a:endParaRPr lang="hu-HU" dirty="0"/>
          </a:p>
          <a:p>
            <a:r>
              <a:rPr lang="hu-HU" dirty="0"/>
              <a:t>és még sok egyéb lehetőség…</a:t>
            </a:r>
          </a:p>
          <a:p>
            <a:pPr lvl="1"/>
            <a:r>
              <a:rPr lang="hu-HU" dirty="0"/>
              <a:t>IN: listából választunk értéket</a:t>
            </a:r>
          </a:p>
          <a:p>
            <a:pPr lvl="1"/>
            <a:r>
              <a:rPr lang="hu-HU" dirty="0"/>
              <a:t>BETWEEN: intervallum</a:t>
            </a:r>
          </a:p>
          <a:p>
            <a:pPr lvl="1"/>
            <a:r>
              <a:rPr lang="hu-HU" dirty="0"/>
              <a:t>SELECT: részletes kiválasztás akár más rétegeket is felhasználva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4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feladat (közös) – kiválasztás </a:t>
            </a:r>
            <a:r>
              <a:rPr lang="hu-HU" dirty="0" err="1"/>
              <a:t>attribútumadatok</a:t>
            </a:r>
            <a:r>
              <a:rPr lang="hu-HU" dirty="0"/>
              <a:t> alapján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nyissuk meg a </a:t>
            </a:r>
            <a:r>
              <a:rPr lang="hu-HU" i="1" dirty="0" err="1"/>
              <a:t>landuse</a:t>
            </a:r>
            <a:r>
              <a:rPr lang="hu-HU" dirty="0"/>
              <a:t> réteg </a:t>
            </a:r>
            <a:r>
              <a:rPr lang="hu-HU" dirty="0" err="1"/>
              <a:t>attribútumtábláját</a:t>
            </a:r>
            <a:r>
              <a:rPr lang="hu-HU" dirty="0"/>
              <a:t>, csak a kiválasztott elemeket jelenítsük meg</a:t>
            </a:r>
          </a:p>
          <a:p>
            <a:r>
              <a:rPr lang="hu-HU" dirty="0"/>
              <a:t>kattintgatással állítsuk össze az alábbi szűrőkifejezéseket</a:t>
            </a:r>
          </a:p>
          <a:p>
            <a:pPr lvl="1"/>
            <a:r>
              <a:rPr lang="hu-HU" dirty="0"/>
              <a:t>próbáljuk meg értelmezni a kifejezést (kitalálni, mi az eredmény)</a:t>
            </a:r>
          </a:p>
          <a:p>
            <a:pPr lvl="1"/>
            <a:r>
              <a:rPr lang="hu-HU" dirty="0"/>
              <a:t>az </a:t>
            </a:r>
            <a:r>
              <a:rPr lang="hu-HU" dirty="0" err="1"/>
              <a:t>Apply-jal</a:t>
            </a:r>
            <a:r>
              <a:rPr lang="hu-HU" dirty="0"/>
              <a:t> ellenőrizzük</a:t>
            </a:r>
          </a:p>
          <a:p>
            <a:pPr lvl="1"/>
            <a:endParaRPr lang="hu-HU" dirty="0"/>
          </a:p>
          <a:p>
            <a:pPr lvl="2"/>
            <a:r>
              <a:rPr lang="en-US" dirty="0"/>
              <a:t>"</a:t>
            </a:r>
            <a:r>
              <a:rPr lang="en-US" dirty="0" err="1"/>
              <a:t>fclass</a:t>
            </a:r>
            <a:r>
              <a:rPr lang="en-US" dirty="0"/>
              <a:t>" = 'park'</a:t>
            </a:r>
            <a:endParaRPr lang="hu-HU" dirty="0"/>
          </a:p>
          <a:p>
            <a:pPr lvl="2"/>
            <a:r>
              <a:rPr lang="en-US" dirty="0"/>
              <a:t>"</a:t>
            </a:r>
            <a:r>
              <a:rPr lang="en-US" dirty="0" err="1"/>
              <a:t>fclass</a:t>
            </a:r>
            <a:r>
              <a:rPr lang="en-US" dirty="0"/>
              <a:t>" = </a:t>
            </a:r>
            <a:r>
              <a:rPr lang="hu-HU" dirty="0"/>
              <a:t>"</a:t>
            </a:r>
            <a:r>
              <a:rPr lang="en-US" dirty="0"/>
              <a:t>park</a:t>
            </a:r>
            <a:r>
              <a:rPr lang="hu-HU" dirty="0"/>
              <a:t>"</a:t>
            </a:r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írjuk át az aposztrófot idézőjelre</a:t>
            </a:r>
            <a:endParaRPr lang="hu-H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/>
              <a:t>"</a:t>
            </a:r>
            <a:r>
              <a:rPr lang="en-US" dirty="0" err="1"/>
              <a:t>fclass</a:t>
            </a:r>
            <a:r>
              <a:rPr lang="en-US" dirty="0"/>
              <a:t>" = 'park' AND "name" &lt;&gt; ' ' </a:t>
            </a:r>
            <a:endParaRPr lang="hu-HU" dirty="0"/>
          </a:p>
          <a:p>
            <a:pPr lvl="2"/>
            <a:r>
              <a:rPr lang="en-US" dirty="0"/>
              <a:t>("code" &gt; 7206 OR "</a:t>
            </a:r>
            <a:r>
              <a:rPr lang="en-US" dirty="0" err="1"/>
              <a:t>fclass</a:t>
            </a:r>
            <a:r>
              <a:rPr lang="en-US" dirty="0"/>
              <a:t>" = 'meadow') AND NOT "name" = '</a:t>
            </a:r>
            <a:r>
              <a:rPr lang="en-US" dirty="0" err="1"/>
              <a:t>Szürkemarha</a:t>
            </a:r>
            <a:r>
              <a:rPr lang="en-US" dirty="0"/>
              <a:t>'</a:t>
            </a:r>
            <a:endParaRPr lang="hu-HU" dirty="0"/>
          </a:p>
          <a:p>
            <a:pPr lvl="2"/>
            <a:r>
              <a:rPr lang="en-US" dirty="0"/>
              <a:t>"</a:t>
            </a:r>
            <a:r>
              <a:rPr lang="en-US" dirty="0" err="1"/>
              <a:t>Shape_Area</a:t>
            </a:r>
            <a:r>
              <a:rPr lang="en-US" dirty="0"/>
              <a:t>" &lt; 20000 AND "</a:t>
            </a:r>
            <a:r>
              <a:rPr lang="en-US" dirty="0" err="1"/>
              <a:t>fclass</a:t>
            </a:r>
            <a:r>
              <a:rPr lang="en-US" dirty="0"/>
              <a:t>" &lt;&gt; 'park'</a:t>
            </a:r>
            <a:endParaRPr lang="hu-HU" dirty="0"/>
          </a:p>
          <a:p>
            <a:pPr lvl="2"/>
            <a:r>
              <a:rPr lang="en-US" dirty="0"/>
              <a:t>("</a:t>
            </a:r>
            <a:r>
              <a:rPr lang="en-US" dirty="0" err="1"/>
              <a:t>Shape_Leng</a:t>
            </a:r>
            <a:r>
              <a:rPr lang="en-US" dirty="0"/>
              <a:t>" &gt; 5000 AND "</a:t>
            </a:r>
            <a:r>
              <a:rPr lang="en-US" dirty="0" err="1"/>
              <a:t>fclass</a:t>
            </a:r>
            <a:r>
              <a:rPr lang="en-US" dirty="0"/>
              <a:t>" = 'forest') OR "name" = '</a:t>
            </a:r>
            <a:r>
              <a:rPr lang="en-US" dirty="0" err="1"/>
              <a:t>Őslevendulás</a:t>
            </a:r>
            <a:r>
              <a:rPr lang="en-US" dirty="0"/>
              <a:t>'</a:t>
            </a:r>
            <a:endParaRPr lang="hu-HU" dirty="0"/>
          </a:p>
          <a:p>
            <a:pPr lvl="2"/>
            <a:r>
              <a:rPr lang="en-US" dirty="0" err="1"/>
              <a:t>char_length</a:t>
            </a:r>
            <a:r>
              <a:rPr lang="en-US" dirty="0"/>
              <a:t>("</a:t>
            </a:r>
            <a:r>
              <a:rPr lang="en-US" dirty="0" err="1"/>
              <a:t>fclass</a:t>
            </a:r>
            <a:r>
              <a:rPr lang="en-US" dirty="0"/>
              <a:t>") &gt;= 6 AND "name" LIKE '%</a:t>
            </a:r>
            <a:r>
              <a:rPr lang="en-US" dirty="0" err="1"/>
              <a:t>Tihany</a:t>
            </a:r>
            <a:r>
              <a:rPr lang="en-US" dirty="0"/>
              <a:t>%'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899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3. feladat (egyéni) – kiválasztás </a:t>
            </a:r>
            <a:r>
              <a:rPr lang="hu-HU" dirty="0" err="1"/>
              <a:t>attribútumadatok</a:t>
            </a:r>
            <a:r>
              <a:rPr lang="hu-HU" dirty="0"/>
              <a:t> alapján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nyissuk meg a </a:t>
            </a:r>
            <a:r>
              <a:rPr lang="hu-HU" i="1" dirty="0" err="1"/>
              <a:t>pois</a:t>
            </a:r>
            <a:r>
              <a:rPr lang="hu-HU" i="1" dirty="0"/>
              <a:t>_</a:t>
            </a:r>
            <a:r>
              <a:rPr lang="hu-HU" i="1" dirty="0" err="1"/>
              <a:t>poly</a:t>
            </a:r>
            <a:r>
              <a:rPr lang="hu-HU" dirty="0"/>
              <a:t> réteget, majd az </a:t>
            </a:r>
            <a:r>
              <a:rPr lang="hu-HU" dirty="0" err="1"/>
              <a:t>attribútumtábláját</a:t>
            </a:r>
            <a:endParaRPr lang="hu-HU" dirty="0"/>
          </a:p>
          <a:p>
            <a:pPr lvl="1"/>
            <a:r>
              <a:rPr lang="hu-HU" dirty="0"/>
              <a:t>csak a kiválasztott elemeket jelenítsük meg</a:t>
            </a:r>
          </a:p>
          <a:p>
            <a:r>
              <a:rPr lang="hu-HU" dirty="0"/>
              <a:t>szűrőkifejezéssel jelöljük ki az alábbi elemeket:</a:t>
            </a:r>
          </a:p>
          <a:p>
            <a:pPr lvl="1"/>
            <a:r>
              <a:rPr lang="hu-HU" dirty="0"/>
              <a:t>azon kávézók (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cafe</a:t>
            </a:r>
            <a:r>
              <a:rPr lang="hu-HU" dirty="0"/>
              <a:t>), amelyeknek ismert a neve</a:t>
            </a:r>
          </a:p>
          <a:p>
            <a:pPr lvl="1"/>
            <a:r>
              <a:rPr lang="hu-HU" dirty="0"/>
              <a:t>azon poligonok, amelyeknek a területe nagyobb vagy egyenlő mint 2000 m</a:t>
            </a:r>
            <a:r>
              <a:rPr lang="hu-HU" baseline="30000" dirty="0"/>
              <a:t>2</a:t>
            </a:r>
            <a:r>
              <a:rPr lang="hu-HU" dirty="0"/>
              <a:t>, vagy a kódszáma 2401</a:t>
            </a:r>
          </a:p>
          <a:p>
            <a:pPr lvl="1"/>
            <a:r>
              <a:rPr lang="hu-HU" dirty="0"/>
              <a:t>bármi, ami nem úszómedence (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swimming</a:t>
            </a:r>
            <a:r>
              <a:rPr lang="hu-HU" dirty="0"/>
              <a:t>_</a:t>
            </a:r>
            <a:r>
              <a:rPr lang="hu-HU" dirty="0" err="1"/>
              <a:t>pool</a:t>
            </a:r>
            <a:r>
              <a:rPr lang="hu-HU" dirty="0"/>
              <a:t>) és nem iskola (</a:t>
            </a:r>
            <a:r>
              <a:rPr lang="hu-HU" dirty="0" err="1"/>
              <a:t>school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az 500 m-nél hosszabb kerületű vagy 2301-es kódszámú poligonok közül az, amelynek a területe kisebb 300 m</a:t>
            </a:r>
            <a:r>
              <a:rPr lang="hu-HU" baseline="30000" dirty="0"/>
              <a:t>2</a:t>
            </a:r>
            <a:r>
              <a:rPr lang="hu-HU" dirty="0"/>
              <a:t>-nél</a:t>
            </a:r>
          </a:p>
          <a:p>
            <a:pPr lvl="1"/>
            <a:r>
              <a:rPr lang="hu-HU" dirty="0"/>
              <a:t>bármi, aminek a neve 40 karakternél hosszabb, vagy a típusa nagybetűssé alakítva CASTLE</a:t>
            </a:r>
          </a:p>
          <a:p>
            <a:pPr lvl="1"/>
            <a:r>
              <a:rPr lang="hu-HU" dirty="0"/>
              <a:t>azon panziók (</a:t>
            </a:r>
            <a:r>
              <a:rPr lang="hu-HU" dirty="0" err="1"/>
              <a:t>fclass</a:t>
            </a:r>
            <a:r>
              <a:rPr lang="hu-HU" dirty="0"/>
              <a:t>: motel), amelyeknek a neve tartalmazza a Panzió szót</a:t>
            </a:r>
          </a:p>
          <a:p>
            <a:pPr lvl="1"/>
            <a:endParaRPr lang="hu-HU" dirty="0"/>
          </a:p>
          <a:p>
            <a:pPr lvl="1"/>
            <a:endParaRPr lang="hu-HU" dirty="0"/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A85AAC60-3D11-784C-3774-60DA5D54D7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436"/>
          <a:stretch/>
        </p:blipFill>
        <p:spPr>
          <a:xfrm>
            <a:off x="10008857" y="116284"/>
            <a:ext cx="2089359" cy="28051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24224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Elemek kiválasztása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kézi kiválasztás (kijelölés)</a:t>
            </a:r>
          </a:p>
          <a:p>
            <a:pPr lvl="1"/>
            <a:r>
              <a:rPr lang="hu-HU" dirty="0" err="1"/>
              <a:t>Tools</a:t>
            </a:r>
            <a:r>
              <a:rPr lang="hu-HU" dirty="0"/>
              <a:t> eszköztár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 legördülő gomb</a:t>
            </a:r>
          </a:p>
          <a:p>
            <a:r>
              <a:rPr lang="hu-HU" dirty="0"/>
              <a:t>attribútumadatok alapján történő kiválasztás (szűrés)</a:t>
            </a:r>
          </a:p>
          <a:p>
            <a:pPr lvl="1"/>
            <a:r>
              <a:rPr lang="hu-HU" dirty="0" err="1"/>
              <a:t>Selection</a:t>
            </a:r>
            <a:r>
              <a:rPr lang="hu-HU" dirty="0"/>
              <a:t> menü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Attributes</a:t>
            </a:r>
            <a:r>
              <a:rPr lang="hu-HU" dirty="0"/>
              <a:t>… menüelem</a:t>
            </a:r>
          </a:p>
          <a:p>
            <a:r>
              <a:rPr lang="hu-HU" dirty="0"/>
              <a:t>geometria alapján történő kiválasztás</a:t>
            </a:r>
          </a:p>
          <a:p>
            <a:pPr lvl="1"/>
            <a:r>
              <a:rPr lang="hu-HU" dirty="0" err="1"/>
              <a:t>Selection</a:t>
            </a:r>
            <a:r>
              <a:rPr lang="hu-HU" dirty="0"/>
              <a:t> menü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Location</a:t>
            </a:r>
            <a:r>
              <a:rPr lang="hu-HU" dirty="0"/>
              <a:t>… menüelem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30265" y="1404799"/>
            <a:ext cx="2009029" cy="174368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Kép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88359" y="3348112"/>
            <a:ext cx="2650935" cy="282885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00288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3. feladat megoldása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4800" y="1422400"/>
            <a:ext cx="11605846" cy="4754563"/>
          </a:xfrm>
        </p:spPr>
        <p:txBody>
          <a:bodyPr/>
          <a:lstStyle/>
          <a:p>
            <a:r>
              <a:rPr lang="hu-HU" dirty="0"/>
              <a:t>azon kávézók (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cafe</a:t>
            </a:r>
            <a:r>
              <a:rPr lang="hu-HU" dirty="0"/>
              <a:t>), amelyeknek ismert a neve</a:t>
            </a:r>
          </a:p>
          <a:p>
            <a:pPr marL="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fclass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 = 'cafe' AND "name" &lt;&gt; ' '</a:t>
            </a: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r>
              <a:rPr lang="hu-HU" dirty="0"/>
              <a:t>azon poligonok, amelyeknek a területe nagyobb vagy egyenlő mint 2000 m</a:t>
            </a:r>
            <a:r>
              <a:rPr lang="hu-HU" baseline="30000" dirty="0"/>
              <a:t>2</a:t>
            </a:r>
            <a:r>
              <a:rPr lang="hu-HU" dirty="0"/>
              <a:t>, vagy a kódszáma 2401</a:t>
            </a:r>
          </a:p>
          <a:p>
            <a:pPr marL="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Shape_Area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 &gt;= 2000 OR "code" = 2401</a:t>
            </a: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r>
              <a:rPr lang="hu-HU" dirty="0"/>
              <a:t>bármi, ami nem úszómedence (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swimming_pool</a:t>
            </a:r>
            <a:r>
              <a:rPr lang="hu-HU" dirty="0"/>
              <a:t>) és nem iskola (</a:t>
            </a:r>
            <a:r>
              <a:rPr lang="hu-HU" dirty="0" err="1"/>
              <a:t>school</a:t>
            </a:r>
            <a:r>
              <a:rPr lang="hu-HU" dirty="0"/>
              <a:t>)</a:t>
            </a:r>
          </a:p>
          <a:p>
            <a:pPr marL="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NOT ("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fclass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 = '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swimming_pool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 OR "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fclass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 = 'school')</a:t>
            </a: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r>
              <a:rPr lang="hu-HU" dirty="0"/>
              <a:t>az 500 m-nél hosszabb kerületű vagy 2301-es kódszámú poligonok közül az, amelynek a területe kisebb 300 m</a:t>
            </a:r>
            <a:r>
              <a:rPr lang="hu-HU" baseline="30000" dirty="0"/>
              <a:t>2</a:t>
            </a:r>
            <a:r>
              <a:rPr lang="hu-HU" dirty="0"/>
              <a:t>-nél</a:t>
            </a:r>
          </a:p>
          <a:p>
            <a:pPr marL="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Shape_Leng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 &gt; 500 OR "code" = 2301) AND "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Shape_Area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 &lt; 300</a:t>
            </a: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r>
              <a:rPr lang="hu-HU" dirty="0"/>
              <a:t>bármi, aminek a neve 40 karakternél hosszabb, vagy a típusa nagybetűssé alakítva CASTLE</a:t>
            </a:r>
          </a:p>
          <a:p>
            <a:pPr marL="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char_length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("name") &gt; 40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OR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upper("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fclass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") = 'CASTLE'</a:t>
            </a: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r>
              <a:rPr lang="hu-HU" dirty="0"/>
              <a:t>azon panziók (</a:t>
            </a:r>
            <a:r>
              <a:rPr lang="hu-HU" dirty="0" err="1"/>
              <a:t>fclass</a:t>
            </a:r>
            <a:r>
              <a:rPr lang="hu-HU" dirty="0"/>
              <a:t>: motel), amelyeknek a neve tartalmazza a Panzió szót</a:t>
            </a:r>
          </a:p>
          <a:p>
            <a:pPr lvl="2"/>
            <a:r>
              <a:rPr lang="en-US" dirty="0"/>
              <a:t>"name" LIKE '%</a:t>
            </a:r>
            <a:r>
              <a:rPr lang="en-US" dirty="0" err="1"/>
              <a:t>Panzió</a:t>
            </a:r>
            <a:r>
              <a:rPr lang="en-US" dirty="0"/>
              <a:t>%' AND "</a:t>
            </a:r>
            <a:r>
              <a:rPr lang="en-US" dirty="0" err="1"/>
              <a:t>fclass</a:t>
            </a:r>
            <a:r>
              <a:rPr lang="en-US" dirty="0"/>
              <a:t>" = 'motel'</a:t>
            </a:r>
          </a:p>
          <a:p>
            <a:pPr lvl="2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AF8B9AA6-B5F9-6F79-4D67-1B535E1840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313"/>
          <a:stretch/>
        </p:blipFill>
        <p:spPr>
          <a:xfrm>
            <a:off x="7149611" y="153868"/>
            <a:ext cx="4895850" cy="185120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507660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BA3E701-02FB-FFEF-E552-0660F2CD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Összetett kifejezések és </a:t>
            </a:r>
            <a:r>
              <a:rPr lang="hu-HU" dirty="0" err="1"/>
              <a:t>lépésenkénti</a:t>
            </a:r>
            <a:r>
              <a:rPr lang="hu-HU" dirty="0"/>
              <a:t>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1983F03-505C-A8F1-0803-C748B3FD1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bonyolult elemkiválasztások elvégezhetőek</a:t>
            </a:r>
          </a:p>
          <a:p>
            <a:pPr lvl="1"/>
            <a:r>
              <a:rPr lang="hu-HU" dirty="0"/>
              <a:t>egy összetett keresőkifejezéssel, melyben logikai operátorokat (AND, OR, NOT) használunk</a:t>
            </a:r>
          </a:p>
          <a:p>
            <a:pPr lvl="1"/>
            <a:r>
              <a:rPr lang="hu-HU" dirty="0"/>
              <a:t>lépésenként, módosítva a "</a:t>
            </a:r>
            <a:r>
              <a:rPr lang="hu-HU" dirty="0" err="1"/>
              <a:t>Method</a:t>
            </a:r>
            <a:r>
              <a:rPr lang="hu-HU" dirty="0"/>
              <a:t>" opciót (viszonyulás a korábbi kijelöléshez)</a:t>
            </a:r>
          </a:p>
          <a:p>
            <a:r>
              <a:rPr lang="hu-HU" dirty="0"/>
              <a:t>ha egy vagy több lépés geometria alapján végzett kiválasztás (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Location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akkor muszáj lépésekre bontanunk (következő órán)</a:t>
            </a:r>
          </a:p>
          <a:p>
            <a:r>
              <a:rPr lang="hu-HU" dirty="0"/>
              <a:t>megfeleltetés</a:t>
            </a:r>
          </a:p>
          <a:p>
            <a:pPr marL="306388" lvl="1" indent="0">
              <a:buNone/>
              <a:tabLst>
                <a:tab pos="4127500" algn="ctr"/>
                <a:tab pos="7624763" algn="l"/>
              </a:tabLst>
            </a:pPr>
            <a:r>
              <a:rPr lang="hu-HU" dirty="0"/>
              <a:t>		AND</a:t>
            </a:r>
          </a:p>
          <a:p>
            <a:pPr marL="306388" lvl="1" indent="0">
              <a:buNone/>
              <a:tabLst>
                <a:tab pos="4127500" algn="ctr"/>
                <a:tab pos="7624763" algn="l"/>
              </a:tabLst>
            </a:pPr>
            <a:r>
              <a:rPr lang="hu-HU" dirty="0"/>
              <a:t> \	 Add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 	OR</a:t>
            </a:r>
          </a:p>
          <a:p>
            <a:pPr marL="306388" lvl="1" indent="0">
              <a:buNone/>
              <a:tabLst>
                <a:tab pos="1346200" algn="ctr"/>
                <a:tab pos="4127500" algn="ctr"/>
                <a:tab pos="6721475" algn="ctr"/>
                <a:tab pos="7624763" algn="l"/>
              </a:tabLst>
            </a:pPr>
            <a:r>
              <a:rPr lang="hu-HU" dirty="0"/>
              <a:t>∩	</a:t>
            </a:r>
            <a:r>
              <a:rPr lang="hu-HU" dirty="0">
                <a:solidFill>
                  <a:srgbClr val="FF0000"/>
                </a:solidFill>
              </a:rPr>
              <a:t>?</a:t>
            </a:r>
            <a:r>
              <a:rPr lang="hu-HU" dirty="0"/>
              <a:t>	</a:t>
            </a:r>
            <a:r>
              <a:rPr lang="hu-HU" dirty="0" err="1"/>
              <a:t>Remove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	</a:t>
            </a:r>
            <a:r>
              <a:rPr lang="hu-HU" dirty="0">
                <a:solidFill>
                  <a:srgbClr val="FF0000"/>
                </a:solidFill>
              </a:rPr>
              <a:t>?</a:t>
            </a:r>
            <a:r>
              <a:rPr lang="hu-HU" dirty="0"/>
              <a:t>	NOT</a:t>
            </a:r>
          </a:p>
          <a:p>
            <a:pPr marL="306388" lvl="1" indent="0">
              <a:buNone/>
              <a:tabLst>
                <a:tab pos="4127500" algn="ctr"/>
                <a:tab pos="7624763" algn="l"/>
              </a:tabLst>
            </a:pPr>
            <a:r>
              <a:rPr lang="hu-HU" dirty="0"/>
              <a:t>U	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 	AND NOT</a:t>
            </a:r>
          </a:p>
          <a:p>
            <a:pPr marL="306388" lvl="1" indent="0">
              <a:buNone/>
              <a:tabLst>
                <a:tab pos="4127500" algn="ctr"/>
                <a:tab pos="7624763" algn="l"/>
              </a:tabLst>
            </a:pPr>
            <a:r>
              <a:rPr lang="hu-HU" dirty="0"/>
              <a:t>		OR NOT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F08C9E6-73D5-DE75-80BB-2F4317E3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33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BA3E701-02FB-FFEF-E552-0660F2CD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Összetett kifejezések és </a:t>
            </a:r>
            <a:r>
              <a:rPr lang="hu-HU" dirty="0" err="1"/>
              <a:t>lépésenkénti</a:t>
            </a:r>
            <a:r>
              <a:rPr lang="hu-HU" dirty="0"/>
              <a:t>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1983F03-505C-A8F1-0803-C748B3FD1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bonyolult elemkiválasztások elvégezhetőek</a:t>
            </a:r>
          </a:p>
          <a:p>
            <a:pPr lvl="1"/>
            <a:r>
              <a:rPr lang="hu-HU" dirty="0"/>
              <a:t>egy összetett keresőkifejezéssel, melyben logikai operátorokat (AND, OR, NOT) használunk</a:t>
            </a:r>
          </a:p>
          <a:p>
            <a:pPr lvl="1"/>
            <a:r>
              <a:rPr lang="hu-HU" dirty="0"/>
              <a:t>lépésenként, módosítva a "</a:t>
            </a:r>
            <a:r>
              <a:rPr lang="hu-HU" dirty="0" err="1"/>
              <a:t>Method</a:t>
            </a:r>
            <a:r>
              <a:rPr lang="hu-HU" dirty="0"/>
              <a:t>" opciót (viszonyulás a korábbi kijelöléshez)</a:t>
            </a:r>
          </a:p>
          <a:p>
            <a:r>
              <a:rPr lang="hu-HU" dirty="0"/>
              <a:t>ha egy vagy több lépés geometria alapján végzett kiválasztás (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Location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akkor muszáj lépésekre bontanunk (következő órán)</a:t>
            </a:r>
          </a:p>
          <a:p>
            <a:r>
              <a:rPr lang="hu-HU" dirty="0"/>
              <a:t>megfeleltetés</a:t>
            </a:r>
          </a:p>
          <a:p>
            <a:pPr marL="306388" lvl="1" indent="0">
              <a:buNone/>
              <a:tabLst>
                <a:tab pos="4127500" algn="ctr"/>
                <a:tab pos="7624763" algn="l"/>
              </a:tabLst>
            </a:pPr>
            <a:r>
              <a:rPr lang="hu-HU" dirty="0"/>
              <a:t>		AND</a:t>
            </a:r>
          </a:p>
          <a:p>
            <a:pPr marL="306388" lvl="1" indent="0">
              <a:buNone/>
              <a:tabLst>
                <a:tab pos="4127500" algn="ctr"/>
                <a:tab pos="7624763" algn="l"/>
              </a:tabLst>
            </a:pPr>
            <a:r>
              <a:rPr lang="hu-HU" dirty="0"/>
              <a:t> \	 Add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 	OR</a:t>
            </a:r>
          </a:p>
          <a:p>
            <a:pPr marL="306388" lvl="1" indent="0">
              <a:buNone/>
              <a:tabLst>
                <a:tab pos="4127500" algn="ctr"/>
                <a:tab pos="7624763" algn="l"/>
              </a:tabLst>
            </a:pPr>
            <a:r>
              <a:rPr lang="hu-HU" dirty="0"/>
              <a:t>∩	 </a:t>
            </a:r>
            <a:r>
              <a:rPr lang="hu-HU" dirty="0" err="1"/>
              <a:t>Remove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 	NOT</a:t>
            </a:r>
          </a:p>
          <a:p>
            <a:pPr marL="306388" lvl="1" indent="0">
              <a:buNone/>
              <a:tabLst>
                <a:tab pos="4127500" algn="ctr"/>
                <a:tab pos="7624763" algn="l"/>
              </a:tabLst>
            </a:pPr>
            <a:r>
              <a:rPr lang="hu-HU" dirty="0"/>
              <a:t>U	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 	AND NOT</a:t>
            </a:r>
          </a:p>
          <a:p>
            <a:pPr marL="306388" lvl="1" indent="0">
              <a:buNone/>
              <a:tabLst>
                <a:tab pos="4127500" algn="ctr"/>
                <a:tab pos="7624763" algn="l"/>
              </a:tabLst>
            </a:pPr>
            <a:r>
              <a:rPr lang="hu-HU" dirty="0"/>
              <a:t>		OR NOT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F08C9E6-73D5-DE75-80BB-2F4317E3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15:21</a:t>
            </a:fld>
            <a:endParaRPr lang="en-US"/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B78FC383-A81A-0A85-923C-0829CCEE0E55}"/>
              </a:ext>
            </a:extLst>
          </p:cNvPr>
          <p:cNvCxnSpPr/>
          <p:nvPr/>
        </p:nvCxnSpPr>
        <p:spPr>
          <a:xfrm>
            <a:off x="6536724" y="4843849"/>
            <a:ext cx="1939620" cy="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62CBB9BB-EDA7-ABFE-45A5-BB3D9E66B30B}"/>
              </a:ext>
            </a:extLst>
          </p:cNvPr>
          <p:cNvCxnSpPr>
            <a:cxnSpLocks/>
          </p:cNvCxnSpPr>
          <p:nvPr/>
        </p:nvCxnSpPr>
        <p:spPr>
          <a:xfrm flipH="1" flipV="1">
            <a:off x="1544595" y="4843849"/>
            <a:ext cx="1660568" cy="375851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F852307B-40FF-4DF5-98EC-7E8989CE48A5}"/>
              </a:ext>
            </a:extLst>
          </p:cNvPr>
          <p:cNvCxnSpPr>
            <a:cxnSpLocks/>
          </p:cNvCxnSpPr>
          <p:nvPr/>
        </p:nvCxnSpPr>
        <p:spPr>
          <a:xfrm>
            <a:off x="6938963" y="5241925"/>
            <a:ext cx="1576387" cy="343329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459FF83C-E091-F1BB-0AAA-B5358730BCB6}"/>
              </a:ext>
            </a:extLst>
          </p:cNvPr>
          <p:cNvCxnSpPr>
            <a:cxnSpLocks/>
          </p:cNvCxnSpPr>
          <p:nvPr/>
        </p:nvCxnSpPr>
        <p:spPr>
          <a:xfrm flipH="1" flipV="1">
            <a:off x="1544595" y="5241925"/>
            <a:ext cx="1760580" cy="343329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F78BF661-67E4-D5E1-F3B0-988772DA31F7}"/>
              </a:ext>
            </a:extLst>
          </p:cNvPr>
          <p:cNvCxnSpPr>
            <a:cxnSpLocks/>
          </p:cNvCxnSpPr>
          <p:nvPr/>
        </p:nvCxnSpPr>
        <p:spPr>
          <a:xfrm flipV="1">
            <a:off x="6841524" y="4462463"/>
            <a:ext cx="1634820" cy="1185862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AAC7DBBD-64B0-5816-219D-F261D6C669FA}"/>
              </a:ext>
            </a:extLst>
          </p:cNvPr>
          <p:cNvCxnSpPr>
            <a:cxnSpLocks/>
          </p:cNvCxnSpPr>
          <p:nvPr/>
        </p:nvCxnSpPr>
        <p:spPr>
          <a:xfrm flipH="1">
            <a:off x="1544595" y="4843849"/>
            <a:ext cx="2075935" cy="741405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5526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CADCF5-FD1D-E99F-7FDA-7F732073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Összetett kifejezések és </a:t>
            </a:r>
            <a:r>
              <a:rPr lang="hu-HU" dirty="0" err="1"/>
              <a:t>lépésenkénti</a:t>
            </a:r>
            <a:r>
              <a:rPr lang="hu-HU" dirty="0"/>
              <a:t>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B37A8E9-AD34-F297-F940-6DFB6AFEB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feladat:</a:t>
            </a:r>
          </a:p>
          <a:p>
            <a:pPr lvl="1"/>
            <a:r>
              <a:rPr lang="hu-HU" dirty="0"/>
              <a:t>válasszuk ki a természeti látnivalók (</a:t>
            </a:r>
            <a:r>
              <a:rPr lang="hu-HU" i="1" dirty="0" err="1"/>
              <a:t>natural_poi</a:t>
            </a:r>
            <a:r>
              <a:rPr lang="hu-HU" dirty="0"/>
              <a:t> réteg) közül azokat, amelyek típusa fa (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tree</a:t>
            </a:r>
            <a:r>
              <a:rPr lang="hu-HU" dirty="0"/>
              <a:t>) és a nevük (</a:t>
            </a:r>
            <a:r>
              <a:rPr lang="hu-HU" dirty="0" err="1"/>
              <a:t>name</a:t>
            </a:r>
            <a:r>
              <a:rPr lang="hu-HU" dirty="0"/>
              <a:t> mező) legalább két karakter hosszúságú</a:t>
            </a:r>
          </a:p>
          <a:p>
            <a:r>
              <a:rPr lang="hu-HU" dirty="0"/>
              <a:t>elemekre bontás:</a:t>
            </a:r>
          </a:p>
          <a:p>
            <a:pPr lvl="1"/>
            <a:r>
              <a:rPr lang="hu-HU" dirty="0"/>
              <a:t>típusa fa (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tree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∩</a:t>
            </a:r>
          </a:p>
          <a:p>
            <a:pPr lvl="1"/>
            <a:r>
              <a:rPr lang="hu-HU" dirty="0"/>
              <a:t>a nevük (</a:t>
            </a:r>
            <a:r>
              <a:rPr lang="hu-HU" dirty="0" err="1"/>
              <a:t>name</a:t>
            </a:r>
            <a:r>
              <a:rPr lang="hu-HU" dirty="0"/>
              <a:t> mező) legalább két karakter hosszúságú</a:t>
            </a:r>
          </a:p>
          <a:p>
            <a:r>
              <a:rPr lang="hu-HU" dirty="0"/>
              <a:t>megoldás összetett kifejezéssel: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fclass</a:t>
            </a:r>
            <a:r>
              <a:rPr lang="en-US" dirty="0"/>
              <a:t>" = 'tree' AND </a:t>
            </a:r>
            <a:r>
              <a:rPr lang="en-US" dirty="0" err="1"/>
              <a:t>char_length</a:t>
            </a:r>
            <a:r>
              <a:rPr lang="en-US" dirty="0"/>
              <a:t>("name") &gt;= 2</a:t>
            </a:r>
            <a:endParaRPr lang="hu-HU" dirty="0"/>
          </a:p>
          <a:p>
            <a:r>
              <a:rPr lang="hu-HU" dirty="0"/>
              <a:t>megoldás lépésenként:</a:t>
            </a:r>
          </a:p>
          <a:p>
            <a:pPr lvl="1"/>
            <a:r>
              <a:rPr lang="hu-HU" dirty="0" err="1"/>
              <a:t>Create</a:t>
            </a:r>
            <a:r>
              <a:rPr lang="hu-HU" dirty="0"/>
              <a:t> a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= 'tree' </a:t>
            </a: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char_length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("name") &gt;= 2</a:t>
            </a: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A728778-E2E1-EAA7-D55D-1AF98AE87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7744B060-FD0F-952F-C0BE-C7E1178BAD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1114" y="3441357"/>
            <a:ext cx="2743200" cy="26860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951647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CADCF5-FD1D-E99F-7FDA-7F732073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Összetett kifejezések és </a:t>
            </a:r>
            <a:r>
              <a:rPr lang="hu-HU" dirty="0" err="1"/>
              <a:t>lépésenkénti</a:t>
            </a:r>
            <a:r>
              <a:rPr lang="hu-HU" dirty="0"/>
              <a:t>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B37A8E9-AD34-F297-F940-6DFB6AFEB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feladat:</a:t>
            </a:r>
          </a:p>
          <a:p>
            <a:pPr lvl="1"/>
            <a:r>
              <a:rPr lang="hu-HU" dirty="0"/>
              <a:t>válasszuk ki a tájhasználati poligonok (</a:t>
            </a:r>
            <a:r>
              <a:rPr lang="hu-HU" i="1" dirty="0" err="1"/>
              <a:t>landuse</a:t>
            </a:r>
            <a:r>
              <a:rPr lang="hu-HU" dirty="0"/>
              <a:t> réteg) közül azokat, amelyeknek a területe (</a:t>
            </a:r>
            <a:r>
              <a:rPr lang="hu-HU" dirty="0" err="1"/>
              <a:t>Shape_Area</a:t>
            </a:r>
            <a:r>
              <a:rPr lang="hu-HU" dirty="0"/>
              <a:t>) 20 000 m</a:t>
            </a:r>
            <a:r>
              <a:rPr lang="hu-HU" baseline="30000" dirty="0"/>
              <a:t>2</a:t>
            </a:r>
            <a:r>
              <a:rPr lang="hu-HU" dirty="0"/>
              <a:t>-nél kisebb, de a típusa nem szőlő (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vineyard</a:t>
            </a:r>
            <a:r>
              <a:rPr lang="hu-HU" dirty="0"/>
              <a:t>)</a:t>
            </a:r>
          </a:p>
          <a:p>
            <a:r>
              <a:rPr lang="hu-HU" dirty="0"/>
              <a:t>elemekre bontás:</a:t>
            </a:r>
          </a:p>
          <a:p>
            <a:pPr lvl="1"/>
            <a:r>
              <a:rPr lang="hu-HU" dirty="0"/>
              <a:t>a területe (</a:t>
            </a:r>
            <a:r>
              <a:rPr lang="hu-HU" dirty="0" err="1"/>
              <a:t>Shape_Area</a:t>
            </a:r>
            <a:r>
              <a:rPr lang="hu-HU" dirty="0"/>
              <a:t>) 20 000 m</a:t>
            </a:r>
            <a:r>
              <a:rPr lang="hu-HU" baseline="30000" dirty="0"/>
              <a:t>2</a:t>
            </a:r>
            <a:r>
              <a:rPr lang="hu-HU" dirty="0"/>
              <a:t>-nél kisebb </a:t>
            </a:r>
          </a:p>
          <a:p>
            <a:pPr lvl="1"/>
            <a:r>
              <a:rPr lang="hu-HU" dirty="0"/>
              <a:t>\</a:t>
            </a:r>
          </a:p>
          <a:p>
            <a:pPr lvl="1"/>
            <a:r>
              <a:rPr lang="hu-HU" dirty="0"/>
              <a:t>a típusa </a:t>
            </a:r>
            <a:r>
              <a:rPr lang="hu-HU" strike="sngStrike" dirty="0">
                <a:solidFill>
                  <a:srgbClr val="FF0000"/>
                </a:solidFill>
              </a:rPr>
              <a:t>nem</a:t>
            </a:r>
            <a:r>
              <a:rPr lang="hu-HU" dirty="0"/>
              <a:t> szőlő (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vineyard</a:t>
            </a:r>
            <a:r>
              <a:rPr lang="hu-HU" dirty="0"/>
              <a:t>)</a:t>
            </a:r>
          </a:p>
          <a:p>
            <a:r>
              <a:rPr lang="hu-HU" dirty="0"/>
              <a:t>megoldás összetett kifejezéssel: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Shape_Area</a:t>
            </a:r>
            <a:r>
              <a:rPr lang="en-US" dirty="0"/>
              <a:t>" &lt; 20000 AND NOT "</a:t>
            </a:r>
            <a:r>
              <a:rPr lang="en-US" dirty="0" err="1"/>
              <a:t>fclass</a:t>
            </a:r>
            <a:r>
              <a:rPr lang="en-US" dirty="0"/>
              <a:t>" = 'vineyard'</a:t>
            </a:r>
            <a:endParaRPr lang="hu-HU" dirty="0"/>
          </a:p>
          <a:p>
            <a:r>
              <a:rPr lang="hu-HU" dirty="0"/>
              <a:t>megoldás lépésenként:</a:t>
            </a:r>
          </a:p>
          <a:p>
            <a:pPr lvl="1"/>
            <a:r>
              <a:rPr lang="hu-HU" dirty="0" err="1"/>
              <a:t>Create</a:t>
            </a:r>
            <a:r>
              <a:rPr lang="hu-HU" dirty="0"/>
              <a:t> a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Shape_Area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&lt; 20000 </a:t>
            </a: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hu-HU" dirty="0" err="1"/>
              <a:t>Remove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= 'vineyard'</a:t>
            </a: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A728778-E2E1-EAA7-D55D-1AF98AE87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15:26</a:t>
            </a:fld>
            <a:endParaRPr lang="en-US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4D7C09E9-BBEB-49D5-DFEC-CFAAF69E47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3770" y="2891480"/>
            <a:ext cx="2943810" cy="317401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88371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CADCF5-FD1D-E99F-7FDA-7F732073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Összetett kifejezések és </a:t>
            </a:r>
            <a:r>
              <a:rPr lang="hu-HU" dirty="0" err="1"/>
              <a:t>lépésenkénti</a:t>
            </a:r>
            <a:r>
              <a:rPr lang="hu-HU" dirty="0"/>
              <a:t>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B37A8E9-AD34-F297-F940-6DFB6AFEB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feladat:</a:t>
            </a:r>
          </a:p>
          <a:p>
            <a:pPr lvl="1"/>
            <a:r>
              <a:rPr lang="hu-HU" dirty="0"/>
              <a:t>válasszuk ki azon helyeket (</a:t>
            </a:r>
            <a:r>
              <a:rPr lang="hu-HU" i="1" dirty="0" err="1"/>
              <a:t>places_poi</a:t>
            </a:r>
            <a:r>
              <a:rPr lang="hu-HU" dirty="0"/>
              <a:t> réteg), amelyekre a következő három feltétel közül legalább egy teljesül: (1) a neve (</a:t>
            </a:r>
            <a:r>
              <a:rPr lang="hu-HU" dirty="0" err="1"/>
              <a:t>name</a:t>
            </a:r>
            <a:r>
              <a:rPr lang="hu-HU" dirty="0"/>
              <a:t>) "dűlő"-re végződik, (2) településrész típusú (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hamlet</a:t>
            </a:r>
            <a:r>
              <a:rPr lang="hu-HU" dirty="0"/>
              <a:t>), (3) népessége (</a:t>
            </a:r>
            <a:r>
              <a:rPr lang="hu-HU" dirty="0" err="1"/>
              <a:t>population</a:t>
            </a:r>
            <a:r>
              <a:rPr lang="hu-HU" dirty="0"/>
              <a:t>) nagyobb 0-nál</a:t>
            </a:r>
          </a:p>
          <a:p>
            <a:r>
              <a:rPr lang="hu-HU" dirty="0"/>
              <a:t>elemekre bontás:</a:t>
            </a:r>
          </a:p>
          <a:p>
            <a:pPr lvl="1"/>
            <a:r>
              <a:rPr lang="hu-HU" dirty="0"/>
              <a:t>a neve (</a:t>
            </a:r>
            <a:r>
              <a:rPr lang="hu-HU" dirty="0" err="1"/>
              <a:t>name</a:t>
            </a:r>
            <a:r>
              <a:rPr lang="hu-HU" dirty="0"/>
              <a:t>) "dűlő"-re végződik</a:t>
            </a:r>
          </a:p>
          <a:p>
            <a:pPr lvl="1"/>
            <a:r>
              <a:rPr lang="hu-HU" dirty="0"/>
              <a:t>U</a:t>
            </a:r>
          </a:p>
          <a:p>
            <a:pPr lvl="1"/>
            <a:r>
              <a:rPr lang="hu-HU" dirty="0"/>
              <a:t>településrész típusú (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hamlet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U</a:t>
            </a:r>
          </a:p>
          <a:p>
            <a:pPr lvl="1"/>
            <a:r>
              <a:rPr lang="hu-HU" dirty="0"/>
              <a:t>népessége (</a:t>
            </a:r>
            <a:r>
              <a:rPr lang="hu-HU" dirty="0" err="1"/>
              <a:t>population</a:t>
            </a:r>
            <a:r>
              <a:rPr lang="hu-HU" dirty="0"/>
              <a:t>) nagyobb 0-nál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A728778-E2E1-EAA7-D55D-1AF98AE87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82B924D2-F632-3F6D-8D58-77AEBF21D9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60" t="4147" r="8058" b="2869"/>
          <a:stretch/>
        </p:blipFill>
        <p:spPr>
          <a:xfrm>
            <a:off x="9133311" y="2988713"/>
            <a:ext cx="2877456" cy="307845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69229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CADCF5-FD1D-E99F-7FDA-7F732073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Összetett kifejezések és </a:t>
            </a:r>
            <a:r>
              <a:rPr lang="hu-HU" dirty="0" err="1"/>
              <a:t>lépésenkénti</a:t>
            </a:r>
            <a:r>
              <a:rPr lang="hu-HU" dirty="0"/>
              <a:t>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B37A8E9-AD34-F297-F940-6DFB6AFEB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megoldás összetett kifejezéssel:</a:t>
            </a:r>
          </a:p>
          <a:p>
            <a:pPr lvl="2"/>
            <a:r>
              <a:rPr lang="en-US" dirty="0"/>
              <a:t>"name" LIKE '%</a:t>
            </a:r>
            <a:r>
              <a:rPr lang="en-US" dirty="0" err="1"/>
              <a:t>dűlő</a:t>
            </a:r>
            <a:r>
              <a:rPr lang="en-US" dirty="0"/>
              <a:t>' OR "</a:t>
            </a:r>
            <a:r>
              <a:rPr lang="en-US" dirty="0" err="1"/>
              <a:t>fclass</a:t>
            </a:r>
            <a:r>
              <a:rPr lang="en-US" dirty="0"/>
              <a:t>" = 'hamlet' OR "population" &gt; 0</a:t>
            </a:r>
            <a:endParaRPr lang="hu-HU" dirty="0"/>
          </a:p>
          <a:p>
            <a:r>
              <a:rPr lang="hu-HU" dirty="0"/>
              <a:t>megoldás lépésenként:</a:t>
            </a:r>
          </a:p>
          <a:p>
            <a:pPr lvl="1"/>
            <a:r>
              <a:rPr lang="hu-HU" dirty="0" err="1"/>
              <a:t>Create</a:t>
            </a:r>
            <a:r>
              <a:rPr lang="hu-HU" dirty="0"/>
              <a:t> a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LIKE '%dűlő'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hu-HU" dirty="0"/>
              <a:t>Add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= 'hamlet'</a:t>
            </a:r>
            <a:endParaRPr lang="hu-HU" dirty="0"/>
          </a:p>
          <a:p>
            <a:pPr lvl="1"/>
            <a:r>
              <a:rPr lang="hu-HU" dirty="0"/>
              <a:t>Add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"population" &gt; 0</a:t>
            </a: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A728778-E2E1-EAA7-D55D-1AF98AE87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14:32</a:t>
            </a:fld>
            <a:endParaRPr lang="en-US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B043B69-29FD-C6AE-9FDA-B73BEBBBB3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60" t="4147" r="8058" b="2869"/>
          <a:stretch/>
        </p:blipFill>
        <p:spPr>
          <a:xfrm>
            <a:off x="9133311" y="2988713"/>
            <a:ext cx="2877456" cy="307845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79130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CADCF5-FD1D-E99F-7FDA-7F732073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Összetett kifejezések és </a:t>
            </a:r>
            <a:r>
              <a:rPr lang="hu-HU" dirty="0" err="1"/>
              <a:t>lépésenkénti</a:t>
            </a:r>
            <a:r>
              <a:rPr lang="hu-HU" dirty="0"/>
              <a:t>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B37A8E9-AD34-F297-F940-6DFB6AFEB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megoldás összetett kifejezéssel:</a:t>
            </a:r>
          </a:p>
          <a:p>
            <a:pPr lvl="2"/>
            <a:r>
              <a:rPr lang="en-US" dirty="0"/>
              <a:t>"name" LIKE '%</a:t>
            </a:r>
            <a:r>
              <a:rPr lang="en-US" dirty="0" err="1"/>
              <a:t>dűlő</a:t>
            </a:r>
            <a:r>
              <a:rPr lang="en-US" dirty="0"/>
              <a:t>' OR "</a:t>
            </a:r>
            <a:r>
              <a:rPr lang="en-US" dirty="0" err="1"/>
              <a:t>fclass</a:t>
            </a:r>
            <a:r>
              <a:rPr lang="en-US" dirty="0"/>
              <a:t>" = 'hamlet' OR "population" &gt; 0</a:t>
            </a:r>
            <a:endParaRPr lang="hu-HU" dirty="0"/>
          </a:p>
          <a:p>
            <a:r>
              <a:rPr lang="hu-HU" dirty="0"/>
              <a:t>megoldás lépésenként:</a:t>
            </a:r>
          </a:p>
          <a:p>
            <a:pPr lvl="1"/>
            <a:r>
              <a:rPr lang="hu-HU" dirty="0" err="1"/>
              <a:t>Create</a:t>
            </a:r>
            <a:r>
              <a:rPr lang="hu-HU" dirty="0"/>
              <a:t> a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LIKE '%dűlő'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hu-HU" dirty="0"/>
              <a:t>Add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= 'hamlet'</a:t>
            </a:r>
            <a:endParaRPr lang="hu-HU" dirty="0"/>
          </a:p>
          <a:p>
            <a:pPr lvl="1"/>
            <a:r>
              <a:rPr lang="hu-HU" dirty="0"/>
              <a:t>Add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"population" &gt; 0</a:t>
            </a: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dirty="0"/>
              <a:t>lehetne más sorrendben?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A728778-E2E1-EAA7-D55D-1AF98AE87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14:33</a:t>
            </a:fld>
            <a:endParaRPr lang="en-US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B043B69-29FD-C6AE-9FDA-B73BEBBBB3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60" t="4147" r="8058" b="2869"/>
          <a:stretch/>
        </p:blipFill>
        <p:spPr>
          <a:xfrm>
            <a:off x="9133311" y="2988713"/>
            <a:ext cx="2877456" cy="307845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125689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CADCF5-FD1D-E99F-7FDA-7F732073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Összetett kifejezések és </a:t>
            </a:r>
            <a:r>
              <a:rPr lang="hu-HU" dirty="0" err="1"/>
              <a:t>lépésenkénti</a:t>
            </a:r>
            <a:r>
              <a:rPr lang="hu-HU" dirty="0"/>
              <a:t>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B37A8E9-AD34-F297-F940-6DFB6AFEB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egyenértékű összetett kifejezések:</a:t>
            </a:r>
          </a:p>
          <a:p>
            <a:pPr lvl="2"/>
            <a:r>
              <a:rPr lang="en-US" dirty="0"/>
              <a:t>"name" LIKE '%</a:t>
            </a:r>
            <a:r>
              <a:rPr lang="en-US" dirty="0" err="1"/>
              <a:t>dűlő</a:t>
            </a:r>
            <a:r>
              <a:rPr lang="en-US" dirty="0"/>
              <a:t>' OR "</a:t>
            </a:r>
            <a:r>
              <a:rPr lang="en-US" dirty="0" err="1"/>
              <a:t>fclass</a:t>
            </a:r>
            <a:r>
              <a:rPr lang="en-US" dirty="0"/>
              <a:t>" = 'hamlet' OR "population" &gt; 0</a:t>
            </a:r>
            <a:endParaRPr lang="hu-HU" dirty="0"/>
          </a:p>
          <a:p>
            <a:pPr lvl="2"/>
            <a:r>
              <a:rPr lang="en-US" dirty="0"/>
              <a:t>"name" LIKE '%</a:t>
            </a:r>
            <a:r>
              <a:rPr lang="en-US" dirty="0" err="1"/>
              <a:t>dűlő</a:t>
            </a:r>
            <a:r>
              <a:rPr lang="en-US" dirty="0"/>
              <a:t>' OR "population" &gt; 0 OR "</a:t>
            </a:r>
            <a:r>
              <a:rPr lang="en-US" dirty="0" err="1"/>
              <a:t>fclass</a:t>
            </a:r>
            <a:r>
              <a:rPr lang="en-US" dirty="0"/>
              <a:t>" = 'hamlet</a:t>
            </a:r>
            <a:r>
              <a:rPr lang="hu-HU" dirty="0"/>
              <a:t>'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fclass</a:t>
            </a:r>
            <a:r>
              <a:rPr lang="en-US" dirty="0"/>
              <a:t>" = 'hamlet' OR "name" LIKE '%</a:t>
            </a:r>
            <a:r>
              <a:rPr lang="en-US" dirty="0" err="1"/>
              <a:t>dűlő</a:t>
            </a:r>
            <a:r>
              <a:rPr lang="en-US" dirty="0"/>
              <a:t>' OR "population" &gt; 0</a:t>
            </a:r>
            <a:endParaRPr lang="hu-HU" dirty="0"/>
          </a:p>
          <a:p>
            <a:pPr lvl="2"/>
            <a:r>
              <a:rPr lang="en-US" dirty="0"/>
              <a:t>"</a:t>
            </a:r>
            <a:r>
              <a:rPr lang="en-US" dirty="0" err="1"/>
              <a:t>fclass</a:t>
            </a:r>
            <a:r>
              <a:rPr lang="en-US" dirty="0"/>
              <a:t>" = 'hamlet' OR "population" &gt; 0 OR "name" LIKE '%</a:t>
            </a:r>
            <a:r>
              <a:rPr lang="en-US" dirty="0" err="1"/>
              <a:t>dűlő</a:t>
            </a:r>
            <a:r>
              <a:rPr lang="en-US" dirty="0"/>
              <a:t>'</a:t>
            </a:r>
            <a:endParaRPr lang="hu-HU" dirty="0"/>
          </a:p>
          <a:p>
            <a:pPr lvl="2"/>
            <a:r>
              <a:rPr lang="en-US" dirty="0"/>
              <a:t>"population" &gt; 0 </a:t>
            </a:r>
            <a:r>
              <a:rPr lang="hu-HU" dirty="0"/>
              <a:t>OR </a:t>
            </a:r>
            <a:r>
              <a:rPr lang="en-US" dirty="0"/>
              <a:t>"name" LIKE '%</a:t>
            </a:r>
            <a:r>
              <a:rPr lang="en-US" dirty="0" err="1"/>
              <a:t>dűlő</a:t>
            </a:r>
            <a:r>
              <a:rPr lang="en-US" dirty="0"/>
              <a:t>' OR "</a:t>
            </a:r>
            <a:r>
              <a:rPr lang="en-US" dirty="0" err="1"/>
              <a:t>fclass</a:t>
            </a:r>
            <a:r>
              <a:rPr lang="en-US" dirty="0"/>
              <a:t>" = 'hamlet'</a:t>
            </a:r>
            <a:endParaRPr lang="hu-HU" dirty="0"/>
          </a:p>
          <a:p>
            <a:pPr lvl="2"/>
            <a:r>
              <a:rPr lang="hu-HU" dirty="0"/>
              <a:t>"</a:t>
            </a:r>
            <a:r>
              <a:rPr lang="en-US" dirty="0"/>
              <a:t>population" &gt; 0 OR "</a:t>
            </a:r>
            <a:r>
              <a:rPr lang="en-US" dirty="0" err="1"/>
              <a:t>fclass</a:t>
            </a:r>
            <a:r>
              <a:rPr lang="en-US" dirty="0"/>
              <a:t>" = 'hamlet</a:t>
            </a:r>
            <a:r>
              <a:rPr lang="hu-HU" dirty="0"/>
              <a:t>'</a:t>
            </a:r>
            <a:r>
              <a:rPr lang="en-US" dirty="0"/>
              <a:t> </a:t>
            </a:r>
            <a:r>
              <a:rPr lang="hu-HU" dirty="0"/>
              <a:t>OR </a:t>
            </a:r>
            <a:r>
              <a:rPr lang="en-US" dirty="0"/>
              <a:t>"name" LIKE '%</a:t>
            </a:r>
            <a:r>
              <a:rPr lang="en-US" dirty="0" err="1"/>
              <a:t>dűlő</a:t>
            </a:r>
            <a:r>
              <a:rPr lang="en-US" dirty="0"/>
              <a:t>'</a:t>
            </a:r>
            <a:endParaRPr lang="hu-HU" dirty="0"/>
          </a:p>
          <a:p>
            <a:pPr lvl="2"/>
            <a:endParaRPr lang="hu-HU" dirty="0"/>
          </a:p>
          <a:p>
            <a:r>
              <a:rPr lang="hu-HU" dirty="0"/>
              <a:t>megoldás lépésenként:</a:t>
            </a:r>
          </a:p>
          <a:p>
            <a:pPr lvl="1"/>
            <a:r>
              <a:rPr lang="hu-HU" dirty="0"/>
              <a:t>1. </a:t>
            </a:r>
            <a:r>
              <a:rPr lang="hu-HU" dirty="0" err="1"/>
              <a:t>Create</a:t>
            </a:r>
            <a:r>
              <a:rPr lang="hu-HU" dirty="0"/>
              <a:t> a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selection</a:t>
            </a:r>
            <a:endParaRPr lang="hu-H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hu-HU" dirty="0"/>
              <a:t>2. Add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endParaRPr lang="hu-HU" dirty="0"/>
          </a:p>
          <a:p>
            <a:pPr lvl="1"/>
            <a:r>
              <a:rPr lang="hu-HU" dirty="0"/>
              <a:t>3. Add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endParaRPr lang="hu-HU" dirty="0"/>
          </a:p>
          <a:p>
            <a:r>
              <a:rPr lang="hu-HU" dirty="0"/>
              <a:t>ahol az elemi kifejezések sorrendje tetszőleges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A728778-E2E1-EAA7-D55D-1AF98AE87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869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CADCF5-FD1D-E99F-7FDA-7F732073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Összetett kifejezések és </a:t>
            </a:r>
            <a:r>
              <a:rPr lang="hu-HU" dirty="0" err="1"/>
              <a:t>lépésenkénti</a:t>
            </a:r>
            <a:r>
              <a:rPr lang="hu-HU" dirty="0"/>
              <a:t>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B37A8E9-AD34-F297-F940-6DFB6AFEB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első lépés mindig új kiválasztás (</a:t>
            </a:r>
            <a:r>
              <a:rPr lang="hu-HU" dirty="0" err="1"/>
              <a:t>Create</a:t>
            </a:r>
            <a:r>
              <a:rPr lang="hu-HU" dirty="0"/>
              <a:t> a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) legyen!</a:t>
            </a:r>
          </a:p>
          <a:p>
            <a:pPr lvl="1"/>
            <a:r>
              <a:rPr lang="hu-HU" dirty="0"/>
              <a:t>egyéb esetben meglepő eredményt kapunk…</a:t>
            </a:r>
          </a:p>
          <a:p>
            <a:r>
              <a:rPr lang="hu-HU" dirty="0"/>
              <a:t>a további lépések pedig: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/Add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endParaRPr lang="hu-HU" dirty="0"/>
          </a:p>
          <a:p>
            <a:r>
              <a:rPr lang="hu-HU" dirty="0"/>
              <a:t>sorrendiség</a:t>
            </a:r>
          </a:p>
          <a:p>
            <a:pPr lvl="1"/>
            <a:r>
              <a:rPr lang="hu-HU" dirty="0"/>
              <a:t>∩ – AND – 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felcserélhető</a:t>
            </a:r>
          </a:p>
          <a:p>
            <a:pPr lvl="1"/>
            <a:r>
              <a:rPr lang="hu-HU" dirty="0"/>
              <a:t>U – OR – Add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felcserélhető</a:t>
            </a:r>
          </a:p>
          <a:p>
            <a:pPr lvl="1"/>
            <a:r>
              <a:rPr lang="hu-HU" dirty="0"/>
              <a:t>\ – AND NOT – </a:t>
            </a:r>
            <a:r>
              <a:rPr lang="hu-HU" dirty="0" err="1"/>
              <a:t>Remove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fontos a sorrend</a:t>
            </a:r>
          </a:p>
          <a:p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A728778-E2E1-EAA7-D55D-1AF98AE87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0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Elemek kiválasztása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solidFill>
                  <a:srgbClr val="FF0000"/>
                </a:solidFill>
              </a:rPr>
              <a:t>kézi kiválasztás (kijelölés)</a:t>
            </a:r>
          </a:p>
          <a:p>
            <a:pPr lvl="1"/>
            <a:r>
              <a:rPr lang="hu-HU" dirty="0" err="1"/>
              <a:t>Tools</a:t>
            </a:r>
            <a:r>
              <a:rPr lang="hu-HU" dirty="0"/>
              <a:t> eszköztár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 legördülő gomb</a:t>
            </a:r>
          </a:p>
          <a:p>
            <a:r>
              <a:rPr lang="hu-HU" dirty="0">
                <a:solidFill>
                  <a:srgbClr val="FF0000"/>
                </a:solidFill>
              </a:rPr>
              <a:t>attribútumadatok alapján történő kiválasztás (szűrés)</a:t>
            </a:r>
          </a:p>
          <a:p>
            <a:pPr lvl="1"/>
            <a:r>
              <a:rPr lang="hu-HU" dirty="0" err="1"/>
              <a:t>Selection</a:t>
            </a:r>
            <a:r>
              <a:rPr lang="hu-HU" dirty="0"/>
              <a:t> menü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Attributes</a:t>
            </a:r>
            <a:r>
              <a:rPr lang="hu-HU" dirty="0"/>
              <a:t>… menüelem</a:t>
            </a:r>
          </a:p>
          <a:p>
            <a:r>
              <a:rPr lang="hu-HU" dirty="0"/>
              <a:t>geometria alapján történő kiválasztás</a:t>
            </a:r>
          </a:p>
          <a:p>
            <a:pPr lvl="1"/>
            <a:r>
              <a:rPr lang="hu-HU" dirty="0" err="1"/>
              <a:t>Selection</a:t>
            </a:r>
            <a:r>
              <a:rPr lang="hu-HU" dirty="0"/>
              <a:t> menü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Location</a:t>
            </a:r>
            <a:r>
              <a:rPr lang="hu-HU" dirty="0"/>
              <a:t>… menüelem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30265" y="1404799"/>
            <a:ext cx="2009029" cy="174368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Kép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88359" y="3348112"/>
            <a:ext cx="2650935" cy="282885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680991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E4A82C-4184-36AC-D805-B2E34A384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Összetett kifejezések és </a:t>
            </a:r>
            <a:r>
              <a:rPr lang="hu-HU" dirty="0" err="1"/>
              <a:t>lépésenkénti</a:t>
            </a:r>
            <a:r>
              <a:rPr lang="hu-HU" dirty="0"/>
              <a:t>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ADD9935-9C8E-7463-980F-5FD1F659A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szövegértés</a:t>
            </a:r>
          </a:p>
          <a:p>
            <a:pPr lvl="1"/>
            <a:r>
              <a:rPr lang="hu-HU" dirty="0"/>
              <a:t>zárthelyin általában a feladat megértése szokott problémát okozni</a:t>
            </a:r>
          </a:p>
          <a:p>
            <a:pPr lvl="1"/>
            <a:r>
              <a:rPr lang="hu-HU" dirty="0"/>
              <a:t>nem a megértett feladat megoldása…</a:t>
            </a:r>
          </a:p>
          <a:p>
            <a:pPr lvl="1"/>
            <a:endParaRPr lang="hu-HU" dirty="0">
              <a:sym typeface="Wingdings" panose="05000000000000000000" pitchFamily="2" charset="2"/>
            </a:endParaRPr>
          </a:p>
          <a:p>
            <a:pPr lvl="1"/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EF254E9-867E-688A-38D7-1D9332476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14:46</a:t>
            </a:fld>
            <a:endParaRPr lang="en-US"/>
          </a:p>
        </p:txBody>
      </p:sp>
      <p:pic>
        <p:nvPicPr>
          <p:cNvPr id="6" name="Kép 5" descr="A képen vázlat, rajz, diagram, Vonalas grafika látható&#10;&#10;Automatikusan generált leírás">
            <a:extLst>
              <a:ext uri="{FF2B5EF4-FFF2-40B4-BE49-F238E27FC236}">
                <a16:creationId xmlns:a16="http://schemas.microsoft.com/office/drawing/2014/main" id="{91A0E945-F2F7-DEC5-5885-C2DEEB2141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8" t="17705" b="2660"/>
          <a:stretch/>
        </p:blipFill>
        <p:spPr>
          <a:xfrm>
            <a:off x="6944497" y="2918926"/>
            <a:ext cx="4909788" cy="302467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11020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E4A82C-4184-36AC-D805-B2E34A384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Összetett kifejezések és </a:t>
            </a:r>
            <a:r>
              <a:rPr lang="hu-HU" dirty="0" err="1"/>
              <a:t>lépésenkénti</a:t>
            </a:r>
            <a:r>
              <a:rPr lang="hu-HU" dirty="0"/>
              <a:t>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ADD9935-9C8E-7463-980F-5FD1F659A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példák:</a:t>
            </a:r>
          </a:p>
          <a:p>
            <a:pPr lvl="1"/>
            <a:r>
              <a:rPr lang="hu-HU" dirty="0"/>
              <a:t>"válasszuk ki X-ek közül azokat, amelyek Y" </a:t>
            </a:r>
            <a:r>
              <a:rPr lang="hu-HU" dirty="0">
                <a:sym typeface="Wingdings" panose="05000000000000000000" pitchFamily="2" charset="2"/>
              </a:rPr>
              <a:t> X </a:t>
            </a:r>
            <a:r>
              <a:rPr lang="hu-HU" dirty="0"/>
              <a:t>∩</a:t>
            </a:r>
            <a:r>
              <a:rPr lang="hu-HU" dirty="0">
                <a:sym typeface="Wingdings" panose="05000000000000000000" pitchFamily="2" charset="2"/>
              </a:rPr>
              <a:t> Y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"válasszuk ki, amelyek X és Y"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X </a:t>
            </a:r>
            <a:r>
              <a:rPr lang="hu-HU" dirty="0"/>
              <a:t>∩</a:t>
            </a:r>
            <a:r>
              <a:rPr lang="hu-HU" dirty="0">
                <a:sym typeface="Wingdings" panose="05000000000000000000" pitchFamily="2" charset="2"/>
              </a:rPr>
              <a:t> Y</a:t>
            </a:r>
          </a:p>
          <a:p>
            <a:pPr lvl="1"/>
            <a:r>
              <a:rPr lang="hu-HU" dirty="0"/>
              <a:t>"válasszuk ki, amelyekre egyszerre teljesül X, Y(, Z)" </a:t>
            </a:r>
            <a:r>
              <a:rPr lang="hu-HU" dirty="0">
                <a:sym typeface="Wingdings" panose="05000000000000000000" pitchFamily="2" charset="2"/>
              </a:rPr>
              <a:t> X </a:t>
            </a:r>
            <a:r>
              <a:rPr lang="hu-HU" dirty="0"/>
              <a:t>∩</a:t>
            </a:r>
            <a:r>
              <a:rPr lang="hu-HU" dirty="0">
                <a:sym typeface="Wingdings" panose="05000000000000000000" pitchFamily="2" charset="2"/>
              </a:rPr>
              <a:t> Y (</a:t>
            </a:r>
            <a:r>
              <a:rPr lang="hu-HU" dirty="0"/>
              <a:t>∩</a:t>
            </a:r>
            <a:r>
              <a:rPr lang="hu-HU" dirty="0">
                <a:sym typeface="Wingdings" panose="05000000000000000000" pitchFamily="2" charset="2"/>
              </a:rPr>
              <a:t> Z)</a:t>
            </a:r>
          </a:p>
          <a:p>
            <a:pPr lvl="1"/>
            <a:r>
              <a:rPr lang="hu-HU" dirty="0"/>
              <a:t>"válasszuk ki X-ek mellé még azokat, amelyek Y" </a:t>
            </a:r>
            <a:r>
              <a:rPr lang="hu-HU" dirty="0">
                <a:sym typeface="Wingdings" panose="05000000000000000000" pitchFamily="2" charset="2"/>
              </a:rPr>
              <a:t> X </a:t>
            </a:r>
            <a:r>
              <a:rPr lang="hu-HU" dirty="0"/>
              <a:t>U</a:t>
            </a:r>
            <a:r>
              <a:rPr lang="hu-HU" dirty="0">
                <a:sym typeface="Wingdings" panose="05000000000000000000" pitchFamily="2" charset="2"/>
              </a:rPr>
              <a:t> Y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"válasszuk ki, amelyek X vagy Y"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X </a:t>
            </a:r>
            <a:r>
              <a:rPr lang="hu-HU" dirty="0"/>
              <a:t>U</a:t>
            </a:r>
            <a:r>
              <a:rPr lang="hu-HU" dirty="0">
                <a:sym typeface="Wingdings" panose="05000000000000000000" pitchFamily="2" charset="2"/>
              </a:rPr>
              <a:t> Y</a:t>
            </a:r>
          </a:p>
          <a:p>
            <a:pPr lvl="1"/>
            <a:r>
              <a:rPr lang="hu-HU" dirty="0"/>
              <a:t>"válasszuk ki, amelyekre X, Y(, Z) legalább egyike teljesül" </a:t>
            </a:r>
            <a:r>
              <a:rPr lang="hu-HU" dirty="0">
                <a:sym typeface="Wingdings" panose="05000000000000000000" pitchFamily="2" charset="2"/>
              </a:rPr>
              <a:t> X </a:t>
            </a:r>
            <a:r>
              <a:rPr lang="hu-HU" dirty="0"/>
              <a:t>U</a:t>
            </a:r>
            <a:r>
              <a:rPr lang="hu-HU" dirty="0">
                <a:sym typeface="Wingdings" panose="05000000000000000000" pitchFamily="2" charset="2"/>
              </a:rPr>
              <a:t> Y (</a:t>
            </a:r>
            <a:r>
              <a:rPr lang="hu-HU" dirty="0"/>
              <a:t>U</a:t>
            </a:r>
            <a:r>
              <a:rPr lang="hu-HU" dirty="0">
                <a:sym typeface="Wingdings" panose="05000000000000000000" pitchFamily="2" charset="2"/>
              </a:rPr>
              <a:t> Z)</a:t>
            </a:r>
          </a:p>
          <a:p>
            <a:pPr lvl="1"/>
            <a:r>
              <a:rPr lang="hu-HU" dirty="0"/>
              <a:t>"válasszuk ki X-ek közül azokat, amelyek nem Y" </a:t>
            </a:r>
            <a:r>
              <a:rPr lang="hu-HU" dirty="0">
                <a:sym typeface="Wingdings" panose="05000000000000000000" pitchFamily="2" charset="2"/>
              </a:rPr>
              <a:t> X \ Y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"válasszuk ki, amelyek bár X, de nem Y"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X \ Y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"válasszuk ki, amelyek bár nem Y, de X"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X \ Y</a:t>
            </a:r>
          </a:p>
          <a:p>
            <a:pPr lvl="1"/>
            <a:endParaRPr lang="hu-HU" dirty="0">
              <a:sym typeface="Wingdings" panose="05000000000000000000" pitchFamily="2" charset="2"/>
            </a:endParaRPr>
          </a:p>
          <a:p>
            <a:pPr lvl="1"/>
            <a:endParaRPr lang="hu-HU" dirty="0">
              <a:sym typeface="Wingdings" panose="05000000000000000000" pitchFamily="2" charset="2"/>
            </a:endParaRPr>
          </a:p>
          <a:p>
            <a:pPr lvl="1"/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EF254E9-867E-688A-38D7-1D9332476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104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4026BD3-805A-7AA8-051F-8AF78C96B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4. feladat (egyéni) – összetett kifejezések és </a:t>
            </a:r>
            <a:r>
              <a:rPr lang="hu-HU" dirty="0" err="1"/>
              <a:t>lépésenkénti</a:t>
            </a:r>
            <a:r>
              <a:rPr lang="hu-HU" dirty="0"/>
              <a:t>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B801AB2-1D31-6988-F1C6-988AAD0AD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22400"/>
            <a:ext cx="6958913" cy="4754563"/>
          </a:xfrm>
        </p:spPr>
        <p:txBody>
          <a:bodyPr/>
          <a:lstStyle/>
          <a:p>
            <a:r>
              <a:rPr lang="hu-HU" dirty="0"/>
              <a:t>1. egy nagy keresőkifejezéssel válaszd ki azon tájhasználati poligonokat (</a:t>
            </a:r>
            <a:r>
              <a:rPr lang="hu-HU" i="1" dirty="0" err="1"/>
              <a:t>landuse</a:t>
            </a:r>
            <a:r>
              <a:rPr lang="hu-HU" dirty="0"/>
              <a:t> réteg), melyekre a következők mindegyike igaz: (1) a típusa (</a:t>
            </a:r>
            <a:r>
              <a:rPr lang="hu-HU" dirty="0" err="1"/>
              <a:t>fclass</a:t>
            </a:r>
            <a:r>
              <a:rPr lang="hu-HU" dirty="0"/>
              <a:t>) tartalmaz r betűt, (2) a területe (</a:t>
            </a:r>
            <a:r>
              <a:rPr lang="hu-HU" dirty="0" err="1"/>
              <a:t>Shape_Area</a:t>
            </a:r>
            <a:r>
              <a:rPr lang="hu-HU" dirty="0"/>
              <a:t>) 1000 m-nél nagyobb, (3) a neve ismert (</a:t>
            </a:r>
            <a:r>
              <a:rPr lang="hu-HU" dirty="0" err="1"/>
              <a:t>name</a:t>
            </a:r>
            <a:r>
              <a:rPr lang="hu-HU" dirty="0"/>
              <a:t> nem egyetlen szóköz)</a:t>
            </a:r>
          </a:p>
          <a:p>
            <a:r>
              <a:rPr lang="hu-HU" dirty="0"/>
              <a:t>2. lépésekre bontva, kétféle módon is (\ és ∩) válaszd ki azokat az utakat (</a:t>
            </a:r>
            <a:r>
              <a:rPr lang="hu-HU" i="1" dirty="0" err="1"/>
              <a:t>roads</a:t>
            </a:r>
            <a:r>
              <a:rPr lang="hu-HU" dirty="0"/>
              <a:t> réteg), amelyek bár nem ösvények (</a:t>
            </a:r>
            <a:r>
              <a:rPr lang="hu-HU" dirty="0" err="1"/>
              <a:t>fclass</a:t>
            </a:r>
            <a:r>
              <a:rPr lang="hu-HU" dirty="0"/>
              <a:t>: </a:t>
            </a:r>
            <a:r>
              <a:rPr lang="hu-HU" dirty="0" err="1"/>
              <a:t>path</a:t>
            </a:r>
            <a:r>
              <a:rPr lang="hu-HU" dirty="0"/>
              <a:t>), de viszonylag rövidek (</a:t>
            </a:r>
            <a:r>
              <a:rPr lang="hu-HU" dirty="0" err="1"/>
              <a:t>Shape_Leng</a:t>
            </a:r>
            <a:r>
              <a:rPr lang="hu-HU" dirty="0"/>
              <a:t> 500 m-nél kisebb)</a:t>
            </a:r>
          </a:p>
          <a:p>
            <a:r>
              <a:rPr lang="hu-HU" dirty="0"/>
              <a:t>3. lépésekre bontva válaszd ki a sebességkorlátozással bíró (</a:t>
            </a:r>
            <a:r>
              <a:rPr lang="hu-HU" dirty="0" err="1"/>
              <a:t>maxspeed</a:t>
            </a:r>
            <a:r>
              <a:rPr lang="hu-HU" dirty="0"/>
              <a:t> nem 0) utak (</a:t>
            </a:r>
            <a:r>
              <a:rPr lang="hu-HU" i="1" dirty="0" err="1"/>
              <a:t>roads</a:t>
            </a:r>
            <a:r>
              <a:rPr lang="hu-HU" dirty="0"/>
              <a:t> réteg) mellé azokat, amelyeknek a neve (</a:t>
            </a:r>
            <a:r>
              <a:rPr lang="hu-HU" dirty="0" err="1"/>
              <a:t>name</a:t>
            </a:r>
            <a:r>
              <a:rPr lang="hu-HU" dirty="0"/>
              <a:t>) "utca"-</a:t>
            </a:r>
            <a:r>
              <a:rPr lang="hu-HU" dirty="0" err="1"/>
              <a:t>ra</a:t>
            </a:r>
            <a:r>
              <a:rPr lang="hu-HU" dirty="0"/>
              <a:t> végződik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7A2969F-3CD8-1E89-49BB-06A9592F7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15:36</a:t>
            </a:fld>
            <a:endParaRPr lang="en-US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776A6079-5B9F-DF14-1EFF-3307DA8261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94"/>
          <a:stretch/>
        </p:blipFill>
        <p:spPr>
          <a:xfrm>
            <a:off x="7797113" y="1333104"/>
            <a:ext cx="4259991" cy="48438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942110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0CE80CC-75D5-D46F-FE33-11D90BD9B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4. feladat (egyéni) – megoldás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7FB1878-24D4-A5D3-A240-611A962EB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1.</a:t>
            </a:r>
          </a:p>
          <a:p>
            <a:pPr lvl="2"/>
            <a:r>
              <a:rPr lang="hu-HU" dirty="0"/>
              <a:t>"</a:t>
            </a:r>
            <a:r>
              <a:rPr lang="hu-HU" dirty="0" err="1"/>
              <a:t>fclass</a:t>
            </a:r>
            <a:r>
              <a:rPr lang="hu-HU" dirty="0"/>
              <a:t>" LIKE '%r%' AND "</a:t>
            </a:r>
            <a:r>
              <a:rPr lang="hu-HU" dirty="0" err="1"/>
              <a:t>Shape_Area</a:t>
            </a:r>
            <a:r>
              <a:rPr lang="hu-HU" dirty="0"/>
              <a:t>" &gt; 1000 AND "</a:t>
            </a:r>
            <a:r>
              <a:rPr lang="hu-HU" dirty="0" err="1"/>
              <a:t>name</a:t>
            </a:r>
            <a:r>
              <a:rPr lang="hu-HU" dirty="0"/>
              <a:t>" &lt;&gt; ' '</a:t>
            </a:r>
          </a:p>
          <a:p>
            <a:r>
              <a:rPr lang="hu-HU" dirty="0"/>
              <a:t>2a.</a:t>
            </a:r>
          </a:p>
          <a:p>
            <a:pPr lvl="1"/>
            <a:r>
              <a:rPr lang="hu-HU" dirty="0" err="1"/>
              <a:t>Create</a:t>
            </a:r>
            <a:r>
              <a:rPr lang="hu-HU" dirty="0"/>
              <a:t> a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Shape_Leng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&lt; 500</a:t>
            </a:r>
          </a:p>
          <a:p>
            <a:pPr lvl="1"/>
            <a:r>
              <a:rPr lang="hu-HU" dirty="0" err="1"/>
              <a:t>Remove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fclass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= '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hu-HU" dirty="0"/>
              <a:t>2a.</a:t>
            </a:r>
          </a:p>
          <a:p>
            <a:pPr lvl="1"/>
            <a:r>
              <a:rPr lang="hu-HU" dirty="0" err="1"/>
              <a:t>Create</a:t>
            </a:r>
            <a:r>
              <a:rPr lang="hu-HU" dirty="0"/>
              <a:t> a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NOT "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fclass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= '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Shape_Leng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&lt; 500</a:t>
            </a:r>
          </a:p>
          <a:p>
            <a:r>
              <a:rPr lang="hu-HU" dirty="0"/>
              <a:t>3.</a:t>
            </a:r>
          </a:p>
          <a:p>
            <a:pPr lvl="1"/>
            <a:r>
              <a:rPr lang="hu-HU" dirty="0" err="1"/>
              <a:t>Create</a:t>
            </a:r>
            <a:r>
              <a:rPr lang="hu-HU" dirty="0"/>
              <a:t> a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maxspeed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&lt;&gt; 0</a:t>
            </a:r>
          </a:p>
          <a:p>
            <a:pPr lvl="1"/>
            <a:r>
              <a:rPr lang="hu-HU" dirty="0"/>
              <a:t>Add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: 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hu-H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LIKE '%utca'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7E2E027-B644-F900-25A0-5229C5CCD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15:49</a:t>
            </a:fld>
            <a:endParaRPr lang="en-US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28C43AD5-1064-CD05-D19D-E58AC4A5E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4413" y="2421924"/>
            <a:ext cx="3692851" cy="372170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79949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kérdések?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8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Kiválasztás beállításai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7594406" cy="4754563"/>
          </a:xfrm>
        </p:spPr>
        <p:txBody>
          <a:bodyPr/>
          <a:lstStyle/>
          <a:p>
            <a:r>
              <a:rPr lang="en-US" dirty="0"/>
              <a:t>Selection </a:t>
            </a:r>
            <a:r>
              <a:rPr lang="en-US" dirty="0" err="1"/>
              <a:t>menü</a:t>
            </a:r>
            <a:r>
              <a:rPr lang="en-US" dirty="0"/>
              <a:t>, Selection Options… </a:t>
            </a:r>
            <a:r>
              <a:rPr lang="en-US" dirty="0" err="1"/>
              <a:t>menüelem</a:t>
            </a:r>
            <a:endParaRPr lang="en-US" dirty="0"/>
          </a:p>
          <a:p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alapértelmezett</a:t>
            </a:r>
            <a:r>
              <a:rPr lang="en-US" dirty="0"/>
              <a:t> </a:t>
            </a:r>
            <a:r>
              <a:rPr lang="en-US" dirty="0" err="1"/>
              <a:t>értékek</a:t>
            </a:r>
            <a:r>
              <a:rPr lang="en-US" dirty="0"/>
              <a:t> </a:t>
            </a:r>
            <a:r>
              <a:rPr lang="en-US" dirty="0" err="1"/>
              <a:t>általában</a:t>
            </a:r>
            <a:r>
              <a:rPr lang="en-US" dirty="0"/>
              <a:t> </a:t>
            </a:r>
            <a:r>
              <a:rPr lang="en-US" dirty="0" err="1"/>
              <a:t>megfelelőek</a:t>
            </a:r>
            <a:endParaRPr lang="en-US" dirty="0"/>
          </a:p>
          <a:p>
            <a:r>
              <a:rPr lang="en-US" dirty="0" err="1"/>
              <a:t>fontosabb</a:t>
            </a:r>
            <a:r>
              <a:rPr lang="en-US" dirty="0"/>
              <a:t> </a:t>
            </a:r>
            <a:r>
              <a:rPr lang="en-US" dirty="0" err="1"/>
              <a:t>beállítások</a:t>
            </a:r>
            <a:r>
              <a:rPr lang="hu-HU" dirty="0"/>
              <a:t>:</a:t>
            </a:r>
          </a:p>
          <a:p>
            <a:pPr lvl="1"/>
            <a:r>
              <a:rPr lang="hu-HU" dirty="0"/>
              <a:t>tolerancia a kijelölésnél</a:t>
            </a:r>
          </a:p>
          <a:p>
            <a:pPr lvl="1"/>
            <a:r>
              <a:rPr lang="hu-HU" dirty="0"/>
              <a:t>kiválasztott elemek színe (valami élénk legyen!)</a:t>
            </a:r>
          </a:p>
          <a:p>
            <a:pPr lvl="1"/>
            <a:r>
              <a:rPr lang="hu-HU" dirty="0"/>
              <a:t>dobjon-e figyelmeztetést (és ha igen, mekkora elemszámnál), ha hirtelen sok elemet választanánk ki</a:t>
            </a:r>
          </a:p>
          <a:p>
            <a:pPr lvl="1"/>
            <a:r>
              <a:rPr lang="hu-HU" dirty="0"/>
              <a:t>mentse-e a kiválasztást a réteggel együtt</a:t>
            </a:r>
          </a:p>
          <a:p>
            <a:r>
              <a:rPr lang="hu-HU" dirty="0"/>
              <a:t>DEMO</a:t>
            </a:r>
          </a:p>
          <a:p>
            <a:pPr lvl="1"/>
            <a:r>
              <a:rPr lang="hu-HU" dirty="0"/>
              <a:t>háromféle kiválasztás</a:t>
            </a:r>
          </a:p>
          <a:p>
            <a:pPr lvl="1"/>
            <a:r>
              <a:rPr lang="hu-HU" dirty="0"/>
              <a:t>szín megváltoztatása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2606" y="1422400"/>
            <a:ext cx="3596516" cy="465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742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Kézi kiválasztás (kijelölés)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lehetőségek: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Rectangle</a:t>
            </a:r>
            <a:r>
              <a:rPr lang="hu-HU" dirty="0"/>
              <a:t>: rákattintás vagy téglalap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Polygon</a:t>
            </a:r>
            <a:r>
              <a:rPr lang="hu-HU" dirty="0"/>
              <a:t>: sokszög sarokpontjai (vége: duplaklikk)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Lasso: szabadkézi sokszög (finom kijelöléshez)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Circle</a:t>
            </a:r>
            <a:r>
              <a:rPr lang="hu-HU" dirty="0"/>
              <a:t>: kör</a:t>
            </a:r>
          </a:p>
          <a:p>
            <a:pPr lvl="1"/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Line: törtvonal</a:t>
            </a:r>
          </a:p>
          <a:p>
            <a:r>
              <a:rPr lang="hu-HU" dirty="0"/>
              <a:t>a téglalapos kijelölés iránya mindegy</a:t>
            </a:r>
          </a:p>
          <a:p>
            <a:pPr lvl="1"/>
            <a:r>
              <a:rPr lang="hu-HU" dirty="0"/>
              <a:t>ellentétben pl. az AutoCAD-del</a:t>
            </a:r>
          </a:p>
          <a:p>
            <a:r>
              <a:rPr lang="hu-HU" dirty="0"/>
              <a:t>DEMO</a:t>
            </a:r>
          </a:p>
          <a:p>
            <a:pPr lvl="1"/>
            <a:r>
              <a:rPr lang="hu-HU" dirty="0"/>
              <a:t>kijelölések kipróbálása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27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Új kiválasztás viszonyulása a korábbihoz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Selection </a:t>
            </a:r>
            <a:r>
              <a:rPr lang="en-US" dirty="0" err="1"/>
              <a:t>menü</a:t>
            </a:r>
            <a:r>
              <a:rPr lang="en-US" dirty="0"/>
              <a:t>, </a:t>
            </a:r>
            <a:r>
              <a:rPr lang="hu-HU" dirty="0" err="1"/>
              <a:t>Interactive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 </a:t>
            </a:r>
            <a:r>
              <a:rPr lang="hu-HU" dirty="0" err="1"/>
              <a:t>Method</a:t>
            </a:r>
            <a:r>
              <a:rPr lang="en-US" dirty="0"/>
              <a:t> </a:t>
            </a:r>
            <a:r>
              <a:rPr lang="en-US" dirty="0" err="1"/>
              <a:t>menüelem</a:t>
            </a:r>
            <a:endParaRPr lang="hu-HU" dirty="0"/>
          </a:p>
          <a:p>
            <a:pPr lvl="1"/>
            <a:r>
              <a:rPr lang="hu-HU" dirty="0"/>
              <a:t>teljesen félrevezető neve van…</a:t>
            </a:r>
          </a:p>
          <a:p>
            <a:r>
              <a:rPr lang="hu-HU" dirty="0"/>
              <a:t>jelenleg kiválasztott elemek halmaza: A</a:t>
            </a:r>
          </a:p>
          <a:p>
            <a:r>
              <a:rPr lang="hu-HU" dirty="0"/>
              <a:t>a kiválasztani tervezett elemek halmaza: B</a:t>
            </a:r>
          </a:p>
          <a:p>
            <a:r>
              <a:rPr lang="hu-HU" dirty="0"/>
              <a:t>mi legyen a soron következő kiválasztás eredménye?</a:t>
            </a:r>
          </a:p>
          <a:p>
            <a:pPr lvl="1"/>
            <a:r>
              <a:rPr lang="hu-HU" dirty="0"/>
              <a:t>B ("</a:t>
            </a:r>
            <a:r>
              <a:rPr lang="hu-HU" dirty="0" err="1"/>
              <a:t>Create</a:t>
            </a:r>
            <a:r>
              <a:rPr lang="hu-HU" dirty="0"/>
              <a:t> New </a:t>
            </a:r>
            <a:r>
              <a:rPr lang="hu-HU" dirty="0" err="1"/>
              <a:t>Selection</a:t>
            </a:r>
            <a:r>
              <a:rPr lang="hu-HU" dirty="0"/>
              <a:t>") – alapértelmezett</a:t>
            </a:r>
          </a:p>
          <a:p>
            <a:pPr lvl="1"/>
            <a:r>
              <a:rPr lang="hu-HU" dirty="0"/>
              <a:t>A U B ("Add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A \ B ("</a:t>
            </a:r>
            <a:r>
              <a:rPr lang="hu-HU" dirty="0" err="1"/>
              <a:t>Remove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A ∩ B ("</a:t>
            </a:r>
            <a:r>
              <a:rPr lang="hu-HU" dirty="0" err="1"/>
              <a:t>Select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</a:t>
            </a:r>
            <a:r>
              <a:rPr lang="hu-HU" dirty="0" err="1"/>
              <a:t>Selection</a:t>
            </a:r>
            <a:r>
              <a:rPr lang="hu-HU" dirty="0"/>
              <a:t>")</a:t>
            </a:r>
          </a:p>
          <a:p>
            <a:pPr lvl="1"/>
            <a:r>
              <a:rPr lang="en-US" dirty="0"/>
              <a:t>A </a:t>
            </a:r>
            <a:r>
              <a:rPr lang="el-GR" dirty="0"/>
              <a:t>Δ </a:t>
            </a:r>
            <a:r>
              <a:rPr lang="en-US" dirty="0"/>
              <a:t>B</a:t>
            </a:r>
            <a:r>
              <a:rPr lang="hu-HU" dirty="0"/>
              <a:t> (szimmetrikus különbség): Shift billentyűvel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6600" y="3070997"/>
            <a:ext cx="4876800" cy="29432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1200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Új kiválasztás viszonyulása a korábbihoz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döntés után jön a kézi kiválasztás (B halmaz)</a:t>
            </a:r>
          </a:p>
          <a:p>
            <a:r>
              <a:rPr lang="hu-HU" dirty="0"/>
              <a:t>a döntés nem egyszeri, hanem visszaállításig érvényben van</a:t>
            </a:r>
          </a:p>
          <a:p>
            <a:pPr lvl="1"/>
            <a:r>
              <a:rPr lang="hu-HU" dirty="0"/>
              <a:t>így könnyen tudunk apró lépésekkel finomítani a kijelölésen</a:t>
            </a:r>
          </a:p>
          <a:p>
            <a:pPr lvl="1"/>
            <a:r>
              <a:rPr lang="hu-HU" dirty="0"/>
              <a:t>viszont ha valami furcsán működik a kijelölésnél, lehet, hogy itt van a kutya elásva…</a:t>
            </a:r>
          </a:p>
          <a:p>
            <a:r>
              <a:rPr lang="hu-HU" dirty="0"/>
              <a:t>geometria/</a:t>
            </a:r>
            <a:r>
              <a:rPr lang="hu-HU" dirty="0" err="1"/>
              <a:t>attribútumadatok</a:t>
            </a:r>
            <a:r>
              <a:rPr lang="hu-HU" dirty="0"/>
              <a:t> alapján történő kijelölésnél hasonló opciók vannak</a:t>
            </a:r>
          </a:p>
          <a:p>
            <a:pPr lvl="1"/>
            <a:r>
              <a:rPr lang="hu-HU" dirty="0"/>
              <a:t>kicsit más névvel</a:t>
            </a:r>
          </a:p>
          <a:p>
            <a:r>
              <a:rPr lang="hu-HU" dirty="0"/>
              <a:t>DEMO</a:t>
            </a:r>
          </a:p>
          <a:p>
            <a:pPr lvl="1"/>
            <a:r>
              <a:rPr lang="hu-HU" dirty="0"/>
              <a:t>kiválasztások kombinálása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59543" y="4514850"/>
            <a:ext cx="5896737" cy="14668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04147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Célréteg a kézi kiválasztásnál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6666881" cy="4754563"/>
          </a:xfrm>
        </p:spPr>
        <p:txBody>
          <a:bodyPr/>
          <a:lstStyle/>
          <a:p>
            <a:r>
              <a:rPr lang="hu-HU" dirty="0"/>
              <a:t>alapértelmezetten az összes látható rétegen egyszerre elvégzi a kijelölést</a:t>
            </a:r>
          </a:p>
          <a:p>
            <a:pPr lvl="1"/>
            <a:r>
              <a:rPr lang="hu-HU" dirty="0"/>
              <a:t>ez nem mindig szerencsés…</a:t>
            </a:r>
          </a:p>
          <a:p>
            <a:r>
              <a:rPr lang="hu-HU" dirty="0"/>
              <a:t>szűkíthetjük azon rétegek körét, amelyek kiválaszthatóak ("</a:t>
            </a:r>
            <a:r>
              <a:rPr lang="hu-HU" dirty="0" err="1"/>
              <a:t>selectable</a:t>
            </a:r>
            <a:r>
              <a:rPr lang="hu-HU" dirty="0"/>
              <a:t>")</a:t>
            </a:r>
          </a:p>
          <a:p>
            <a:pPr lvl="1"/>
            <a:r>
              <a:rPr lang="hu-HU" dirty="0" err="1"/>
              <a:t>Table</a:t>
            </a:r>
            <a:r>
              <a:rPr lang="hu-HU" dirty="0"/>
              <a:t> Of </a:t>
            </a:r>
            <a:r>
              <a:rPr lang="hu-HU" dirty="0" err="1"/>
              <a:t>Contents</a:t>
            </a:r>
            <a:r>
              <a:rPr lang="hu-HU" dirty="0"/>
              <a:t>, List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Selection</a:t>
            </a:r>
            <a:endParaRPr lang="hu-HU" dirty="0"/>
          </a:p>
          <a:p>
            <a:pPr lvl="1"/>
            <a:r>
              <a:rPr lang="hu-HU" dirty="0"/>
              <a:t>ki-be kapcsolhatjuk a rétegek kiválaszthatóságát</a:t>
            </a:r>
          </a:p>
          <a:p>
            <a:r>
              <a:rPr lang="hu-HU" dirty="0"/>
              <a:t>csoportosítja a rétegeket:</a:t>
            </a:r>
          </a:p>
          <a:p>
            <a:pPr lvl="1"/>
            <a:r>
              <a:rPr lang="hu-HU" dirty="0"/>
              <a:t>van rajta kiválasztás (akár kiválasztható, akár nem)</a:t>
            </a:r>
          </a:p>
          <a:p>
            <a:pPr lvl="1"/>
            <a:r>
              <a:rPr lang="hu-HU" dirty="0"/>
              <a:t>nincs rajta kiválasztás, de kiválasztható </a:t>
            </a:r>
          </a:p>
          <a:p>
            <a:pPr lvl="1"/>
            <a:r>
              <a:rPr lang="hu-HU" dirty="0"/>
              <a:t>nincs rajta kiválasztás és nem kiválasztható 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14:18</a:t>
            </a:fld>
            <a:endParaRPr lang="en-US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5081" y="1422400"/>
            <a:ext cx="4420219" cy="45307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Ellipszis 6"/>
          <p:cNvSpPr/>
          <p:nvPr/>
        </p:nvSpPr>
        <p:spPr>
          <a:xfrm>
            <a:off x="10077450" y="2816422"/>
            <a:ext cx="800100" cy="7951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27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8216</TotalTime>
  <Words>3320</Words>
  <Application>Microsoft Office PowerPoint</Application>
  <PresentationFormat>Szélesvásznú</PresentationFormat>
  <Paragraphs>462</Paragraphs>
  <Slides>44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44</vt:i4>
      </vt:variant>
    </vt:vector>
  </HeadingPairs>
  <TitlesOfParts>
    <vt:vector size="49" baseType="lpstr">
      <vt:lpstr>Arial</vt:lpstr>
      <vt:lpstr>Arial Narrow</vt:lpstr>
      <vt:lpstr>Calibri</vt:lpstr>
      <vt:lpstr>Courier New</vt:lpstr>
      <vt:lpstr>Office-téma</vt:lpstr>
      <vt:lpstr>Elemek kiválasztása 1.</vt:lpstr>
      <vt:lpstr>Elemek kiválasztása</vt:lpstr>
      <vt:lpstr>Elemek kiválasztása</vt:lpstr>
      <vt:lpstr>Elemek kiválasztása</vt:lpstr>
      <vt:lpstr>Kiválasztás beállításai</vt:lpstr>
      <vt:lpstr>Kézi kiválasztás (kijelölés)</vt:lpstr>
      <vt:lpstr>Új kiválasztás viszonyulása a korábbihoz</vt:lpstr>
      <vt:lpstr>Új kiválasztás viszonyulása a korábbihoz</vt:lpstr>
      <vt:lpstr>Célréteg a kézi kiválasztásnál</vt:lpstr>
      <vt:lpstr>Célréteg a kézi kiválasztásnál</vt:lpstr>
      <vt:lpstr>Kiválasztás megszüntetése és megfordítása</vt:lpstr>
      <vt:lpstr>Kiválasztás megszüntetése és megfordítása</vt:lpstr>
      <vt:lpstr>Kiválasztott elemek száma</vt:lpstr>
      <vt:lpstr>Minden elem kiválasztása egy rétegről</vt:lpstr>
      <vt:lpstr>Ugrás a kiválasztottakhoz</vt:lpstr>
      <vt:lpstr>Kiválasztás az attribútumtáblában</vt:lpstr>
      <vt:lpstr>Kiválasztás az attribútumtáblában</vt:lpstr>
      <vt:lpstr>Új réteg létrehozása a kiválasztottakból</vt:lpstr>
      <vt:lpstr>1. feladat – kézi kiválasztás</vt:lpstr>
      <vt:lpstr>Kiválasztás attribútumadatok alapján</vt:lpstr>
      <vt:lpstr>Kiválasztás attribútumadatok alapján</vt:lpstr>
      <vt:lpstr>Szűrőkifejezés</vt:lpstr>
      <vt:lpstr>Szűrőkifejezés</vt:lpstr>
      <vt:lpstr>Szűrőkifejezés ellenőrzése vagy alkalmazása</vt:lpstr>
      <vt:lpstr>Szűrőkifejezés ellenőrzése vagy alkalmazása</vt:lpstr>
      <vt:lpstr>További szűrőkifejezések</vt:lpstr>
      <vt:lpstr>További szűrőkifejezések</vt:lpstr>
      <vt:lpstr>2. feladat (közös) – kiválasztás attribútumadatok alapján</vt:lpstr>
      <vt:lpstr>3. feladat (egyéni) – kiválasztás attribútumadatok alapján</vt:lpstr>
      <vt:lpstr>3. feladat megoldása</vt:lpstr>
      <vt:lpstr>Összetett kifejezések és lépésenkénti megoldás</vt:lpstr>
      <vt:lpstr>Összetett kifejezések és lépésenkénti megoldás</vt:lpstr>
      <vt:lpstr>Összetett kifejezések és lépésenkénti megoldás</vt:lpstr>
      <vt:lpstr>Összetett kifejezések és lépésenkénti megoldás</vt:lpstr>
      <vt:lpstr>Összetett kifejezések és lépésenkénti megoldás</vt:lpstr>
      <vt:lpstr>Összetett kifejezések és lépésenkénti megoldás</vt:lpstr>
      <vt:lpstr>Összetett kifejezések és lépésenkénti megoldás</vt:lpstr>
      <vt:lpstr>Összetett kifejezések és lépésenkénti megoldás</vt:lpstr>
      <vt:lpstr>Összetett kifejezések és lépésenkénti megoldás</vt:lpstr>
      <vt:lpstr>Összetett kifejezések és lépésenkénti megoldás</vt:lpstr>
      <vt:lpstr>Összetett kifejezések és lépésenkénti megoldás</vt:lpstr>
      <vt:lpstr>4. feladat (egyéni) – összetett kifejezések és lépésenkénti megoldás</vt:lpstr>
      <vt:lpstr>4. feladat (egyéni) – megoldás</vt:lpstr>
      <vt:lpstr>Köszönöm a figyelmet!</vt:lpstr>
    </vt:vector>
  </TitlesOfParts>
  <Company>MTA ÖK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Ismerkedés, tematika, követelmény</dc:title>
  <dc:creator>BFÁkos</dc:creator>
  <cp:lastModifiedBy>BFÁkos</cp:lastModifiedBy>
  <cp:revision>332</cp:revision>
  <dcterms:created xsi:type="dcterms:W3CDTF">2021-09-14T06:27:21Z</dcterms:created>
  <dcterms:modified xsi:type="dcterms:W3CDTF">2023-10-12T14:21:22Z</dcterms:modified>
</cp:coreProperties>
</file>